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7" r:id="rId2"/>
    <p:sldId id="283" r:id="rId3"/>
    <p:sldId id="284" r:id="rId4"/>
    <p:sldId id="258" r:id="rId5"/>
    <p:sldId id="274" r:id="rId6"/>
    <p:sldId id="271" r:id="rId7"/>
    <p:sldId id="272" r:id="rId8"/>
    <p:sldId id="273" r:id="rId9"/>
    <p:sldId id="275" r:id="rId10"/>
    <p:sldId id="276" r:id="rId11"/>
    <p:sldId id="277" r:id="rId12"/>
    <p:sldId id="297" r:id="rId13"/>
    <p:sldId id="278" r:id="rId14"/>
    <p:sldId id="311" r:id="rId15"/>
    <p:sldId id="292" r:id="rId16"/>
    <p:sldId id="293" r:id="rId17"/>
    <p:sldId id="313" r:id="rId18"/>
    <p:sldId id="308" r:id="rId19"/>
    <p:sldId id="309" r:id="rId20"/>
    <p:sldId id="294" r:id="rId21"/>
    <p:sldId id="295" r:id="rId22"/>
    <p:sldId id="296" r:id="rId23"/>
    <p:sldId id="299" r:id="rId24"/>
    <p:sldId id="300" r:id="rId25"/>
    <p:sldId id="301" r:id="rId26"/>
    <p:sldId id="298" r:id="rId27"/>
    <p:sldId id="302" r:id="rId28"/>
    <p:sldId id="305" r:id="rId29"/>
    <p:sldId id="306" r:id="rId30"/>
    <p:sldId id="304" r:id="rId31"/>
    <p:sldId id="307" r:id="rId32"/>
    <p:sldId id="303" r:id="rId33"/>
    <p:sldId id="279" r:id="rId34"/>
    <p:sldId id="281" r:id="rId35"/>
    <p:sldId id="282" r:id="rId36"/>
    <p:sldId id="285" r:id="rId37"/>
    <p:sldId id="286" r:id="rId38"/>
    <p:sldId id="287" r:id="rId39"/>
    <p:sldId id="288" r:id="rId40"/>
    <p:sldId id="289" r:id="rId41"/>
    <p:sldId id="290" r:id="rId42"/>
    <p:sldId id="291" r:id="rId43"/>
    <p:sldId id="31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00" autoAdjust="0"/>
    <p:restoredTop sz="94660"/>
  </p:normalViewPr>
  <p:slideViewPr>
    <p:cSldViewPr snapToGrid="0">
      <p:cViewPr varScale="1">
        <p:scale>
          <a:sx n="60" d="100"/>
          <a:sy n="60" d="100"/>
        </p:scale>
        <p:origin x="-84" y="-20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3/3/2017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3/3/2017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k2YdkQ1G5QI&amp;feature=player_detailpag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youtube.com/watch?v=apzXGEbZht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k2YdkQ1G5QI&amp;feature=player_detailpag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youtube.com/watch?v=apzXGEbZht0"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Áður</a:t>
            </a:r>
            <a:r>
              <a:rPr lang="en-US" baseline="0" dirty="0" smtClean="0"/>
              <a:t> </a:t>
            </a:r>
            <a:r>
              <a:rPr lang="en-US" baseline="0" dirty="0" err="1" smtClean="0"/>
              <a:t>var</a:t>
            </a:r>
            <a:r>
              <a:rPr lang="en-US" baseline="0" dirty="0" smtClean="0"/>
              <a:t> </a:t>
            </a:r>
            <a:r>
              <a:rPr lang="en-US" baseline="0" dirty="0" err="1" smtClean="0"/>
              <a:t>talið</a:t>
            </a:r>
            <a:r>
              <a:rPr lang="en-US" baseline="0" dirty="0" smtClean="0"/>
              <a:t> </a:t>
            </a:r>
            <a:r>
              <a:rPr lang="en-US" baseline="0" dirty="0" err="1" smtClean="0"/>
              <a:t>að</a:t>
            </a:r>
            <a:r>
              <a:rPr lang="en-US" baseline="0" dirty="0" smtClean="0"/>
              <a:t> </a:t>
            </a:r>
            <a:r>
              <a:rPr lang="en-US" baseline="0" dirty="0" err="1" smtClean="0"/>
              <a:t>erfðaefnið</a:t>
            </a:r>
            <a:r>
              <a:rPr lang="en-US" baseline="0" dirty="0" smtClean="0"/>
              <a:t> </a:t>
            </a:r>
            <a:r>
              <a:rPr lang="en-US" baseline="0" dirty="0" err="1" smtClean="0"/>
              <a:t>okkar</a:t>
            </a:r>
            <a:r>
              <a:rPr lang="en-US" baseline="0" dirty="0" smtClean="0"/>
              <a:t> DNA </a:t>
            </a:r>
            <a:r>
              <a:rPr lang="en-US" baseline="0" dirty="0" err="1" smtClean="0"/>
              <a:t>væri</a:t>
            </a:r>
            <a:r>
              <a:rPr lang="en-US" baseline="0" dirty="0" smtClean="0"/>
              <a:t> </a:t>
            </a:r>
            <a:r>
              <a:rPr lang="en-US" baseline="0" dirty="0" err="1" smtClean="0"/>
              <a:t>óumbreytanlegt</a:t>
            </a:r>
            <a:r>
              <a:rPr lang="en-US" baseline="0" dirty="0" smtClean="0"/>
              <a:t> </a:t>
            </a:r>
            <a:r>
              <a:rPr lang="en-US" baseline="0" dirty="0" err="1" smtClean="0"/>
              <a:t>en</a:t>
            </a:r>
            <a:r>
              <a:rPr lang="en-US" baseline="0" dirty="0" smtClean="0"/>
              <a:t> </a:t>
            </a:r>
            <a:r>
              <a:rPr lang="en-US" baseline="0" dirty="0" err="1" smtClean="0"/>
              <a:t>nú</a:t>
            </a:r>
            <a:r>
              <a:rPr lang="en-US" baseline="0" dirty="0" smtClean="0"/>
              <a:t> </a:t>
            </a:r>
            <a:r>
              <a:rPr lang="en-US" baseline="0" dirty="0" err="1" smtClean="0"/>
              <a:t>er</a:t>
            </a:r>
            <a:r>
              <a:rPr lang="en-US" baseline="0" dirty="0" smtClean="0"/>
              <a:t> </a:t>
            </a:r>
            <a:r>
              <a:rPr lang="en-US" baseline="0" dirty="0" err="1" smtClean="0"/>
              <a:t>vitað</a:t>
            </a:r>
            <a:r>
              <a:rPr lang="en-US" baseline="0" dirty="0" smtClean="0"/>
              <a:t> </a:t>
            </a:r>
            <a:r>
              <a:rPr lang="en-US" baseline="0" dirty="0" err="1" smtClean="0"/>
              <a:t>að</a:t>
            </a:r>
            <a:r>
              <a:rPr lang="en-US" baseline="0" dirty="0" smtClean="0"/>
              <a:t> </a:t>
            </a:r>
            <a:r>
              <a:rPr lang="en-US" baseline="0" dirty="0" err="1" smtClean="0"/>
              <a:t>ýmislegt</a:t>
            </a:r>
            <a:r>
              <a:rPr lang="en-US" baseline="0" dirty="0" smtClean="0"/>
              <a:t> </a:t>
            </a:r>
            <a:r>
              <a:rPr lang="en-US" baseline="0" dirty="0" err="1" smtClean="0"/>
              <a:t>hefur</a:t>
            </a:r>
            <a:r>
              <a:rPr lang="en-US" baseline="0" dirty="0" smtClean="0"/>
              <a:t> </a:t>
            </a:r>
            <a:r>
              <a:rPr lang="en-US" baseline="0" dirty="0" err="1" smtClean="0"/>
              <a:t>áhrif</a:t>
            </a:r>
            <a:r>
              <a:rPr lang="en-US" baseline="0" dirty="0" smtClean="0"/>
              <a:t> á </a:t>
            </a:r>
            <a:r>
              <a:rPr lang="en-US" baseline="0" dirty="0" err="1" smtClean="0"/>
              <a:t>tjáningu</a:t>
            </a:r>
            <a:r>
              <a:rPr lang="en-US" baseline="0" dirty="0" smtClean="0"/>
              <a:t> </a:t>
            </a:r>
            <a:r>
              <a:rPr lang="en-US" baseline="0" dirty="0" err="1" smtClean="0"/>
              <a:t>genanna</a:t>
            </a:r>
            <a:r>
              <a:rPr lang="en-US" baseline="0" dirty="0" smtClean="0"/>
              <a:t> og  </a:t>
            </a:r>
            <a:r>
              <a:rPr lang="en-US" baseline="0" dirty="0" err="1" smtClean="0"/>
              <a:t>þær</a:t>
            </a:r>
            <a:r>
              <a:rPr lang="en-US" baseline="0" dirty="0" smtClean="0"/>
              <a:t> </a:t>
            </a:r>
            <a:r>
              <a:rPr lang="en-US" baseline="0" dirty="0" err="1" smtClean="0"/>
              <a:t>breytingar</a:t>
            </a:r>
            <a:r>
              <a:rPr lang="en-US" baseline="0" dirty="0" smtClean="0"/>
              <a:t> </a:t>
            </a:r>
            <a:r>
              <a:rPr lang="en-US" baseline="0" dirty="0" err="1" smtClean="0"/>
              <a:t>erfast</a:t>
            </a:r>
            <a:r>
              <a:rPr lang="en-US" baseline="0" dirty="0" smtClean="0"/>
              <a:t>. </a:t>
            </a:r>
            <a:r>
              <a:rPr lang="en-US" baseline="0" dirty="0" err="1" smtClean="0"/>
              <a:t>Þetta</a:t>
            </a:r>
            <a:r>
              <a:rPr lang="en-US" baseline="0" dirty="0" smtClean="0"/>
              <a:t> </a:t>
            </a:r>
            <a:r>
              <a:rPr lang="en-US" baseline="0" dirty="0" err="1" smtClean="0"/>
              <a:t>er</a:t>
            </a:r>
            <a:r>
              <a:rPr lang="en-US" baseline="0" dirty="0" smtClean="0"/>
              <a:t> </a:t>
            </a:r>
            <a:r>
              <a:rPr lang="en-US" baseline="0" dirty="0" err="1" smtClean="0"/>
              <a:t>kallað</a:t>
            </a:r>
            <a:r>
              <a:rPr lang="en-US" baseline="0" dirty="0" smtClean="0"/>
              <a:t> epigenetics </a:t>
            </a:r>
            <a:r>
              <a:rPr lang="en-US" baseline="0" dirty="0" err="1" smtClean="0"/>
              <a:t>eða</a:t>
            </a:r>
            <a:r>
              <a:rPr lang="en-US" baseline="0" dirty="0" smtClean="0"/>
              <a:t> </a:t>
            </a:r>
            <a:r>
              <a:rPr lang="en-US" baseline="0" dirty="0" err="1" smtClean="0"/>
              <a:t>utangeraerfðir</a:t>
            </a:r>
            <a:r>
              <a:rPr lang="en-US" baseline="0" dirty="0" smtClean="0"/>
              <a:t> og </a:t>
            </a:r>
            <a:r>
              <a:rPr lang="en-US" baseline="0" dirty="0" err="1" smtClean="0"/>
              <a:t>er</a:t>
            </a:r>
            <a:r>
              <a:rPr lang="en-US" baseline="0" dirty="0" smtClean="0"/>
              <a:t> </a:t>
            </a:r>
            <a:r>
              <a:rPr lang="en-US" baseline="0" dirty="0" err="1" smtClean="0"/>
              <a:t>nú</a:t>
            </a:r>
            <a:r>
              <a:rPr lang="en-US" baseline="0" dirty="0" smtClean="0"/>
              <a:t> </a:t>
            </a:r>
            <a:r>
              <a:rPr lang="en-US" baseline="0" dirty="0" err="1" smtClean="0"/>
              <a:t>hratt</a:t>
            </a:r>
            <a:r>
              <a:rPr lang="en-US" baseline="0" dirty="0" smtClean="0"/>
              <a:t> </a:t>
            </a:r>
            <a:r>
              <a:rPr lang="en-US" baseline="0" dirty="0" err="1" smtClean="0"/>
              <a:t>vaxandi</a:t>
            </a:r>
            <a:r>
              <a:rPr lang="en-US" baseline="0" dirty="0" smtClean="0"/>
              <a:t> </a:t>
            </a:r>
            <a:r>
              <a:rPr lang="en-US" baseline="0" dirty="0" err="1" smtClean="0"/>
              <a:t>vísindagrein</a:t>
            </a:r>
            <a:r>
              <a:rPr lang="en-US" baseline="0" dirty="0" smtClean="0"/>
              <a:t>.</a:t>
            </a:r>
          </a:p>
          <a:p>
            <a:endParaRPr lang="en-US" baseline="0" dirty="0" smtClean="0"/>
          </a:p>
          <a:p>
            <a:r>
              <a:rPr lang="en-US" baseline="0" dirty="0" err="1" smtClean="0"/>
              <a:t>Epigengetics</a:t>
            </a:r>
            <a:r>
              <a:rPr lang="en-US" baseline="0" dirty="0" smtClean="0"/>
              <a:t> </a:t>
            </a:r>
            <a:r>
              <a:rPr lang="en-US" baseline="0" dirty="0" err="1" smtClean="0"/>
              <a:t>eða</a:t>
            </a:r>
            <a:r>
              <a:rPr lang="en-US" baseline="0" dirty="0" smtClean="0"/>
              <a:t> </a:t>
            </a:r>
            <a:r>
              <a:rPr lang="en-US" baseline="0" dirty="0" err="1" smtClean="0"/>
              <a:t>svokallaðar</a:t>
            </a:r>
            <a:r>
              <a:rPr lang="en-US" baseline="0" dirty="0" smtClean="0"/>
              <a:t> </a:t>
            </a:r>
            <a:r>
              <a:rPr lang="en-US" baseline="0" dirty="0" err="1" smtClean="0"/>
              <a:t>utangenaerfðir</a:t>
            </a:r>
            <a:r>
              <a:rPr lang="en-US" baseline="0" dirty="0" smtClean="0"/>
              <a:t> </a:t>
            </a:r>
            <a:r>
              <a:rPr lang="en-US" baseline="0" dirty="0" err="1" smtClean="0"/>
              <a:t>verða</a:t>
            </a:r>
            <a:r>
              <a:rPr lang="en-US" baseline="0" dirty="0" smtClean="0"/>
              <a:t> </a:t>
            </a:r>
            <a:r>
              <a:rPr lang="en-US" baseline="0" dirty="0" err="1" smtClean="0"/>
              <a:t>t.d</a:t>
            </a:r>
            <a:r>
              <a:rPr lang="en-US" baseline="0" dirty="0" smtClean="0"/>
              <a:t>. </a:t>
            </a:r>
            <a:r>
              <a:rPr lang="en-US" baseline="0" dirty="0" err="1" smtClean="0"/>
              <a:t>með</a:t>
            </a:r>
            <a:r>
              <a:rPr lang="en-US" baseline="0" dirty="0" smtClean="0"/>
              <a:t> </a:t>
            </a:r>
            <a:r>
              <a:rPr lang="en-US" baseline="0" dirty="0" err="1" smtClean="0"/>
              <a:t>metyleringu</a:t>
            </a:r>
            <a:r>
              <a:rPr lang="en-US" baseline="0" dirty="0" smtClean="0"/>
              <a:t> á </a:t>
            </a:r>
            <a:r>
              <a:rPr lang="en-US" baseline="0" dirty="0" err="1" smtClean="0"/>
              <a:t>genum</a:t>
            </a:r>
            <a:r>
              <a:rPr lang="en-US" baseline="0" dirty="0" smtClean="0"/>
              <a:t> </a:t>
            </a:r>
            <a:r>
              <a:rPr lang="en-US" baseline="0" dirty="0" err="1" smtClean="0"/>
              <a:t>sem</a:t>
            </a:r>
            <a:r>
              <a:rPr lang="en-US" baseline="0" dirty="0" smtClean="0"/>
              <a:t> </a:t>
            </a:r>
            <a:r>
              <a:rPr lang="en-US" baseline="0" dirty="0" err="1" smtClean="0"/>
              <a:t>kveikir</a:t>
            </a:r>
            <a:r>
              <a:rPr lang="en-US" baseline="0" dirty="0" smtClean="0"/>
              <a:t> og </a:t>
            </a:r>
            <a:r>
              <a:rPr lang="en-US" baseline="0" dirty="0" err="1" smtClean="0"/>
              <a:t>slekkur</a:t>
            </a:r>
            <a:r>
              <a:rPr lang="en-US" baseline="0" dirty="0" smtClean="0"/>
              <a:t> á </a:t>
            </a:r>
            <a:r>
              <a:rPr lang="en-US" baseline="0" dirty="0" err="1" smtClean="0"/>
              <a:t>tjáningu</a:t>
            </a:r>
            <a:r>
              <a:rPr lang="en-US" baseline="0" dirty="0" smtClean="0"/>
              <a:t> </a:t>
            </a:r>
            <a:r>
              <a:rPr lang="en-US" baseline="0" dirty="0" err="1" smtClean="0"/>
              <a:t>gena</a:t>
            </a:r>
            <a:r>
              <a:rPr lang="en-US" baseline="0" smtClean="0"/>
              <a:t>.</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Þessi</a:t>
            </a:r>
            <a:r>
              <a:rPr lang="en-US" baseline="0" dirty="0" smtClean="0"/>
              <a:t> </a:t>
            </a:r>
            <a:r>
              <a:rPr lang="en-US" baseline="0" dirty="0" err="1" smtClean="0"/>
              <a:t>áhrif</a:t>
            </a:r>
            <a:r>
              <a:rPr lang="en-US" baseline="0" dirty="0" smtClean="0"/>
              <a:t> </a:t>
            </a:r>
            <a:r>
              <a:rPr lang="en-US" baseline="0" dirty="0" err="1" smtClean="0"/>
              <a:t>byrja</a:t>
            </a:r>
            <a:r>
              <a:rPr lang="en-US" baseline="0" dirty="0" smtClean="0"/>
              <a:t> </a:t>
            </a:r>
            <a:r>
              <a:rPr lang="en-US" baseline="0" dirty="0" err="1" smtClean="0"/>
              <a:t>strax</a:t>
            </a:r>
            <a:r>
              <a:rPr lang="en-US" baseline="0" dirty="0" smtClean="0"/>
              <a:t> á </a:t>
            </a:r>
            <a:r>
              <a:rPr lang="en-US" baseline="0" dirty="0" err="1" smtClean="0"/>
              <a:t>meðgöngu</a:t>
            </a:r>
            <a:r>
              <a:rPr lang="en-US" baseline="0" dirty="0" smtClean="0"/>
              <a:t>, í </a:t>
            </a:r>
            <a:r>
              <a:rPr lang="en-US" baseline="0" dirty="0" err="1" smtClean="0"/>
              <a:t>raun</a:t>
            </a:r>
            <a:r>
              <a:rPr lang="en-US" baseline="0" dirty="0" smtClean="0"/>
              <a:t> </a:t>
            </a:r>
            <a:r>
              <a:rPr lang="en-US" baseline="0" dirty="0" err="1" smtClean="0"/>
              <a:t>frá</a:t>
            </a:r>
            <a:r>
              <a:rPr lang="en-US" baseline="0" dirty="0" smtClean="0"/>
              <a:t> </a:t>
            </a:r>
            <a:r>
              <a:rPr lang="en-US" baseline="0" dirty="0" err="1" smtClean="0"/>
              <a:t>getnaði</a:t>
            </a:r>
            <a:r>
              <a:rPr lang="en-US" baseline="0" dirty="0" smtClean="0"/>
              <a:t>. </a:t>
            </a:r>
            <a:r>
              <a:rPr lang="is-IS" baseline="0" dirty="0" smtClean="0"/>
              <a:t>Mannleg samskipti hafa mikil áhrif á heilsu – og  þroskaferil barnsins og eru hluti af svokölluðum  utangenaerfðum.....</a:t>
            </a:r>
            <a:r>
              <a:rPr lang="is-IS" baseline="0" dirty="0" err="1" smtClean="0"/>
              <a:t>epigenetics</a:t>
            </a:r>
            <a:r>
              <a:rPr lang="is-IS" baseline="0" dirty="0" smtClean="0"/>
              <a:t> en það er auðvitað fleira sem hefur áhrif á genin s.s. matarræði, eiturefni í umhverfinu og fl.</a:t>
            </a:r>
          </a:p>
          <a:p>
            <a:pPr marL="0" marR="0" indent="0" algn="l" defTabSz="914400" rtl="0" eaLnBrk="1" fontAlgn="auto" latinLnBrk="0" hangingPunct="1">
              <a:lnSpc>
                <a:spcPct val="100000"/>
              </a:lnSpc>
              <a:spcBef>
                <a:spcPts val="0"/>
              </a:spcBef>
              <a:spcAft>
                <a:spcPts val="0"/>
              </a:spcAft>
              <a:buClrTx/>
              <a:buSzTx/>
              <a:buFontTx/>
              <a:buNone/>
              <a:tabLst/>
              <a:defRPr/>
            </a:pPr>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s-IS" dirty="0" smtClean="0"/>
          </a:p>
          <a:p>
            <a:endParaRPr lang="en-US"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EAD9FECC-8D23-44A4-A0D9-674B0AD381D2}" type="slidenum">
              <a:rPr lang="is-IS" smtClean="0">
                <a:solidFill>
                  <a:prstClr val="black"/>
                </a:solidFill>
              </a:rPr>
              <a:pPr/>
              <a:t>12</a:t>
            </a:fld>
            <a:endParaRPr lang="is-IS">
              <a:solidFill>
                <a:prstClr val="black"/>
              </a:solidFill>
            </a:endParaRPr>
          </a:p>
        </p:txBody>
      </p:sp>
    </p:spTree>
    <p:extLst>
      <p:ext uri="{BB962C8B-B14F-4D97-AF65-F5344CB8AC3E}">
        <p14:creationId xmlns:p14="http://schemas.microsoft.com/office/powerpoint/2010/main" val="2149608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fontAlgn="base"/>
            <a:r>
              <a:rPr lang="en-US" sz="1200" b="0" i="0" kern="1200" dirty="0" smtClean="0">
                <a:solidFill>
                  <a:schemeClr val="tx1"/>
                </a:solidFill>
                <a:latin typeface="+mn-lt"/>
                <a:ea typeface="+mn-ea"/>
                <a:cs typeface="+mn-cs"/>
              </a:rPr>
              <a:t>(24</a:t>
            </a:r>
            <a:r>
              <a:rPr lang="en-US" sz="1200" b="0" i="0" kern="1200" baseline="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mínútur</a:t>
            </a:r>
            <a:r>
              <a:rPr lang="en-US" sz="1200" b="0" i="0" kern="1200" dirty="0" smtClean="0">
                <a:solidFill>
                  <a:schemeClr val="tx1"/>
                </a:solidFill>
                <a:latin typeface="+mn-lt"/>
                <a:ea typeface="+mn-ea"/>
                <a:cs typeface="+mn-cs"/>
              </a:rPr>
              <a:t>) This empirically tested intervention [1999, 2002] is used with infants and young children who may have relational, </a:t>
            </a:r>
            <a:r>
              <a:rPr lang="en-US" sz="1200" b="0" i="0" kern="1200" dirty="0" err="1" smtClean="0">
                <a:solidFill>
                  <a:schemeClr val="tx1"/>
                </a:solidFill>
                <a:latin typeface="+mn-lt"/>
                <a:ea typeface="+mn-ea"/>
                <a:cs typeface="+mn-cs"/>
              </a:rPr>
              <a:t>behavioural</a:t>
            </a:r>
            <a:r>
              <a:rPr lang="en-US" sz="1200" b="0" i="0" kern="1200" dirty="0" smtClean="0">
                <a:solidFill>
                  <a:schemeClr val="tx1"/>
                </a:solidFill>
                <a:latin typeface="+mn-lt"/>
                <a:ea typeface="+mn-ea"/>
                <a:cs typeface="+mn-cs"/>
              </a:rPr>
              <a:t>, regulatory and/or developmental difficulties and parents who may feel troubled in their relationship with their child.</a:t>
            </a:r>
          </a:p>
          <a:p>
            <a:pPr fontAlgn="base"/>
            <a:r>
              <a:rPr lang="en-US" sz="1200" b="0" i="0" kern="1200" dirty="0" smtClean="0">
                <a:solidFill>
                  <a:schemeClr val="tx1"/>
                </a:solidFill>
                <a:latin typeface="+mn-lt"/>
                <a:ea typeface="+mn-ea"/>
                <a:cs typeface="+mn-cs"/>
              </a:rPr>
              <a:t>Following assessment, and with the family's support, dyads generally attend weekly for 8-24 sessions [the research averaged 15 sessions]. Most often mothers are involved with fathers attending regular family review sessions. These decisions typically reflect the primary nature of the infant’s relationships at this early stage of development.</a:t>
            </a:r>
          </a:p>
          <a:p>
            <a:endParaRPr lang="is-IS" dirty="0"/>
          </a:p>
        </p:txBody>
      </p:sp>
      <p:sp>
        <p:nvSpPr>
          <p:cNvPr id="4" name="Slide Number Placeholder 3"/>
          <p:cNvSpPr>
            <a:spLocks noGrp="1"/>
          </p:cNvSpPr>
          <p:nvPr>
            <p:ph type="sldNum" sz="quarter" idx="10"/>
          </p:nvPr>
        </p:nvSpPr>
        <p:spPr/>
        <p:txBody>
          <a:bodyPr/>
          <a:lstStyle/>
          <a:p>
            <a:fld id="{7329DE26-1ECD-4E62-A652-728F6EFAD5CC}" type="slidenum">
              <a:rPr lang="is-IS" smtClean="0"/>
              <a:pPr/>
              <a:t>30</a:t>
            </a:fld>
            <a:endParaRPr lang="is-I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i="0" u="sng" kern="1200" dirty="0" smtClean="0">
                <a:solidFill>
                  <a:schemeClr val="tx1"/>
                </a:solidFill>
                <a:latin typeface="+mn-lt"/>
                <a:ea typeface="+mn-ea"/>
                <a:cs typeface="+mn-cs"/>
              </a:rPr>
              <a:t>Circle of Security Research: Empirical Publication</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 Hoffman, K., Marvin, R., Cooper, G. &amp; Powell, B. (2006). Changing toddlers’ and preschoolers’ attachment classifications: The Circle of Security Intervention.</a:t>
            </a:r>
            <a:r>
              <a:rPr lang="en-US" sz="1200" b="1" i="1"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Journal of Consulting and Clinical Psychology</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74</a:t>
            </a:r>
            <a:r>
              <a:rPr lang="en-US" sz="1200" b="0" i="0" kern="1200" dirty="0" smtClean="0">
                <a:solidFill>
                  <a:schemeClr val="tx1"/>
                </a:solidFill>
                <a:latin typeface="+mn-lt"/>
                <a:ea typeface="+mn-ea"/>
                <a:cs typeface="+mn-cs"/>
              </a:rPr>
              <a:t>, 1017-1026.</a:t>
            </a:r>
          </a:p>
          <a:p>
            <a:r>
              <a:rPr lang="en-US" sz="1200" b="0" i="0" kern="1200" dirty="0" smtClean="0">
                <a:solidFill>
                  <a:schemeClr val="tx1"/>
                </a:solidFill>
                <a:latin typeface="+mn-lt"/>
                <a:ea typeface="+mn-ea"/>
                <a:cs typeface="+mn-cs"/>
              </a:rPr>
              <a:t>……..there was a significant decrease in disorganized attachment status from pre- to post-intervention; at baseline, 60% of children were categorized as disorganized, while at follow-up only 25% were so categorized. Second, there was a significant decrease in insecure attachment status from pre- to post-intervention. At baseline, 80% of children were categorized as insecure, while at follow-up only 46% were so categorized.</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there was a significant decrease in disorganized attachment status from pre- to post-intervention; at baseline, 60% of children were categorized as disorganized, while at follow-up only 25% were so categorized. Second, there was a significant decrease in insecure attachment status from pre- to post-intervention. At baseline, 80% of children were categorized as insecure, while at follow-up only 46% were so categorized.</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there was a significant decrease in disorganized attachment status from pre- to post-intervention; at baseline, 60% of children were categorized as disorganized, while at follow-up only 25% were so categorized. Second, there was a significant decrease in insecure attachment status from pre- to post-intervention. At baseline, 80% of children were categorized as insecure, while at follow-up only 46% were so categorized.</a:t>
            </a:r>
          </a:p>
          <a:p>
            <a:r>
              <a:rPr lang="en-US" sz="1200" b="0" i="0" kern="1200" dirty="0" smtClean="0">
                <a:solidFill>
                  <a:schemeClr val="tx1"/>
                </a:solidFill>
                <a:latin typeface="+mn-lt"/>
                <a:ea typeface="+mn-ea"/>
                <a:cs typeface="+mn-cs"/>
              </a:rPr>
              <a:t> </a:t>
            </a:r>
          </a:p>
          <a:p>
            <a:r>
              <a:rPr lang="en-US" sz="1200" b="0" i="0" kern="1200" dirty="0" smtClean="0">
                <a:solidFill>
                  <a:schemeClr val="tx1"/>
                </a:solidFill>
                <a:latin typeface="+mn-lt"/>
                <a:ea typeface="+mn-ea"/>
                <a:cs typeface="+mn-cs"/>
              </a:rPr>
              <a:t>there was a significant decrease in disorganized attachment status from pre- to post-intervention; at baseline, 60% of children were categorized as disorganized, while at follow-up only 25% were so categorized. Second, there was a significant decrease in insecure attachment status from pre- to post-intervention. At baseline, 80% of children were categorized as insecure, while at follow-up only 46% were so categorized.</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Cassidy, J., </a:t>
            </a:r>
            <a:r>
              <a:rPr lang="en-US" sz="1200" b="0" i="0" kern="1200" dirty="0" err="1" smtClean="0">
                <a:solidFill>
                  <a:schemeClr val="tx1"/>
                </a:solidFill>
                <a:latin typeface="+mn-lt"/>
                <a:ea typeface="+mn-ea"/>
                <a:cs typeface="+mn-cs"/>
              </a:rPr>
              <a:t>Ziv</a:t>
            </a:r>
            <a:r>
              <a:rPr lang="en-US" sz="1200" b="0" i="0" kern="1200" dirty="0" smtClean="0">
                <a:solidFill>
                  <a:schemeClr val="tx1"/>
                </a:solidFill>
                <a:latin typeface="+mn-lt"/>
                <a:ea typeface="+mn-ea"/>
                <a:cs typeface="+mn-cs"/>
              </a:rPr>
              <a:t>, Y., </a:t>
            </a:r>
            <a:r>
              <a:rPr lang="en-US" sz="1200" b="0" i="0" kern="1200" dirty="0" err="1" smtClean="0">
                <a:solidFill>
                  <a:schemeClr val="tx1"/>
                </a:solidFill>
                <a:latin typeface="+mn-lt"/>
                <a:ea typeface="+mn-ea"/>
                <a:cs typeface="+mn-cs"/>
              </a:rPr>
              <a:t>Stupica</a:t>
            </a:r>
            <a:r>
              <a:rPr lang="en-US" sz="1200" b="0" i="0" kern="1200" dirty="0" smtClean="0">
                <a:solidFill>
                  <a:schemeClr val="tx1"/>
                </a:solidFill>
                <a:latin typeface="+mn-lt"/>
                <a:ea typeface="+mn-ea"/>
                <a:cs typeface="+mn-cs"/>
              </a:rPr>
              <a:t>, B., Sherman, L. J., Butler, H., </a:t>
            </a:r>
            <a:r>
              <a:rPr lang="en-US" sz="1200" b="0" i="0" kern="1200" dirty="0" err="1" smtClean="0">
                <a:solidFill>
                  <a:schemeClr val="tx1"/>
                </a:solidFill>
                <a:latin typeface="+mn-lt"/>
                <a:ea typeface="+mn-ea"/>
                <a:cs typeface="+mn-cs"/>
              </a:rPr>
              <a:t>Karfgin</a:t>
            </a:r>
            <a:r>
              <a:rPr lang="en-US" sz="1200" b="0" i="0" kern="1200" dirty="0" smtClean="0">
                <a:solidFill>
                  <a:schemeClr val="tx1"/>
                </a:solidFill>
                <a:latin typeface="+mn-lt"/>
                <a:ea typeface="+mn-ea"/>
                <a:cs typeface="+mn-cs"/>
              </a:rPr>
              <a:t>, A., Cooper, G., Hoffman, K. T., &amp; Powell, B. (2010). Enhancing maternal sensitivity and attachment security in the infants of women in a jail-diversion program. In J. Cassidy, J. </a:t>
            </a:r>
            <a:r>
              <a:rPr lang="en-US" sz="1200" b="0" i="0" kern="1200" dirty="0" err="1" smtClean="0">
                <a:solidFill>
                  <a:schemeClr val="tx1"/>
                </a:solidFill>
                <a:latin typeface="+mn-lt"/>
                <a:ea typeface="+mn-ea"/>
                <a:cs typeface="+mn-cs"/>
              </a:rPr>
              <a:t>Poehlmann</a:t>
            </a:r>
            <a:r>
              <a:rPr lang="en-US" sz="1200" b="0" i="0" kern="1200" dirty="0" smtClean="0">
                <a:solidFill>
                  <a:schemeClr val="tx1"/>
                </a:solidFill>
                <a:latin typeface="+mn-lt"/>
                <a:ea typeface="+mn-ea"/>
                <a:cs typeface="+mn-cs"/>
              </a:rPr>
              <a:t>, &amp; P. R. Shaver (Eds.), </a:t>
            </a:r>
            <a:r>
              <a:rPr lang="en-US" sz="1200" b="0" i="1" kern="1200" dirty="0" smtClean="0">
                <a:solidFill>
                  <a:schemeClr val="tx1"/>
                </a:solidFill>
                <a:latin typeface="+mn-lt"/>
                <a:ea typeface="+mn-ea"/>
                <a:cs typeface="+mn-cs"/>
              </a:rPr>
              <a:t>Incarcerated individuals and their children viewed from the perspective of attachment theory.</a:t>
            </a:r>
            <a:r>
              <a:rPr lang="en-US" sz="1200" b="0" i="0" kern="1200" dirty="0" smtClean="0">
                <a:solidFill>
                  <a:schemeClr val="tx1"/>
                </a:solidFill>
                <a:latin typeface="+mn-lt"/>
                <a:ea typeface="+mn-ea"/>
                <a:cs typeface="+mn-cs"/>
              </a:rPr>
              <a:t> Special issue </a:t>
            </a:r>
            <a:r>
              <a:rPr lang="en-US" sz="1200" b="0" i="0" kern="1200" dirty="0" err="1" smtClean="0">
                <a:solidFill>
                  <a:schemeClr val="tx1"/>
                </a:solidFill>
                <a:latin typeface="+mn-lt"/>
                <a:ea typeface="+mn-ea"/>
                <a:cs typeface="+mn-cs"/>
              </a:rPr>
              <a:t>of</a:t>
            </a:r>
            <a:r>
              <a:rPr lang="en-US" sz="1200" b="0" i="1" kern="1200" dirty="0" err="1" smtClean="0">
                <a:solidFill>
                  <a:schemeClr val="tx1"/>
                </a:solidFill>
                <a:latin typeface="+mn-lt"/>
                <a:ea typeface="+mn-ea"/>
                <a:cs typeface="+mn-cs"/>
              </a:rPr>
              <a:t>Attachment</a:t>
            </a:r>
            <a:r>
              <a:rPr lang="en-US" sz="1200" b="0" i="1" kern="1200" dirty="0" smtClean="0">
                <a:solidFill>
                  <a:schemeClr val="tx1"/>
                </a:solidFill>
                <a:latin typeface="+mn-lt"/>
                <a:ea typeface="+mn-ea"/>
                <a:cs typeface="+mn-cs"/>
              </a:rPr>
              <a:t> and Human Development.</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study involved a jail-diversion program titled “Tamar’s Children.” Women who were identified as pregnant in jail or who were pregnant during their sentencing period were offered the opportunity to enroll in this jail diversion program. Twenty mothers completed treatment and were seen with their 12-month-olds in the Ainsworth Strange Situation attachment assessment. Fourteen of the 20 infants (70%) were classified as securely attached to mother. This rate of security is significantly higher than rates typically observed in samples of high-risk mothers, and was identical to the rates typical of low-risk, middle-class samples. In addition, only four infants (20%) were classified as insecure/disorganized, the insecure subgroup with highest risk for psychopathology. This rate of disorganization is significantly lower than that found in at-risk samples, and it is identical to the rate that is typical of low-risk, middle-class samples.</a:t>
            </a:r>
          </a:p>
          <a:p>
            <a:endParaRPr lang="is-IS" dirty="0" smtClean="0"/>
          </a:p>
          <a:p>
            <a:r>
              <a:rPr lang="en-US" sz="1200" b="0" i="0" kern="1200" dirty="0" smtClean="0">
                <a:solidFill>
                  <a:schemeClr val="tx1"/>
                </a:solidFill>
                <a:latin typeface="+mn-lt"/>
                <a:ea typeface="+mn-ea"/>
                <a:cs typeface="+mn-cs"/>
              </a:rPr>
              <a:t>Cassidy, J., Woodhouse, S., Sherman, L., </a:t>
            </a:r>
            <a:r>
              <a:rPr lang="en-US" sz="1200" b="0" i="0" kern="1200" dirty="0" err="1" smtClean="0">
                <a:solidFill>
                  <a:schemeClr val="tx1"/>
                </a:solidFill>
                <a:latin typeface="+mn-lt"/>
                <a:ea typeface="+mn-ea"/>
                <a:cs typeface="+mn-cs"/>
              </a:rPr>
              <a:t>Stupica</a:t>
            </a:r>
            <a:r>
              <a:rPr lang="en-US" sz="1200" b="0" i="0" kern="1200" dirty="0" smtClean="0">
                <a:solidFill>
                  <a:schemeClr val="tx1"/>
                </a:solidFill>
                <a:latin typeface="+mn-lt"/>
                <a:ea typeface="+mn-ea"/>
                <a:cs typeface="+mn-cs"/>
              </a:rPr>
              <a:t>, B., &amp; </a:t>
            </a:r>
            <a:r>
              <a:rPr lang="en-US" sz="1200" b="0" i="0" kern="1200" dirty="0" err="1" smtClean="0">
                <a:solidFill>
                  <a:schemeClr val="tx1"/>
                </a:solidFill>
                <a:latin typeface="+mn-lt"/>
                <a:ea typeface="+mn-ea"/>
                <a:cs typeface="+mn-cs"/>
              </a:rPr>
              <a:t>Lejuez</a:t>
            </a:r>
            <a:r>
              <a:rPr lang="en-US" sz="1200" b="0" i="0" kern="1200" dirty="0" smtClean="0">
                <a:solidFill>
                  <a:schemeClr val="tx1"/>
                </a:solidFill>
                <a:latin typeface="+mn-lt"/>
                <a:ea typeface="+mn-ea"/>
                <a:cs typeface="+mn-cs"/>
              </a:rPr>
              <a:t>, C. (2011). Enhancing infant attachment security: An examination of treatment efficacy and differential susceptibility. </a:t>
            </a:r>
            <a:r>
              <a:rPr lang="en-US" sz="1200" b="0" i="1" kern="1200" dirty="0" smtClean="0">
                <a:solidFill>
                  <a:schemeClr val="tx1"/>
                </a:solidFill>
                <a:latin typeface="+mn-lt"/>
                <a:ea typeface="+mn-ea"/>
                <a:cs typeface="+mn-cs"/>
              </a:rPr>
              <a:t>Journal of</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Development and Psychopathology</a:t>
            </a:r>
            <a:r>
              <a:rPr lang="en-US" sz="1200" b="0" i="0"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23</a:t>
            </a:r>
            <a:r>
              <a:rPr lang="en-US" sz="1200" b="0" i="0" kern="1200" dirty="0" smtClean="0">
                <a:solidFill>
                  <a:schemeClr val="tx1"/>
                </a:solidFill>
                <a:latin typeface="+mn-lt"/>
                <a:ea typeface="+mn-ea"/>
                <a:cs typeface="+mn-cs"/>
              </a:rPr>
              <a:t>, 131-148.</a:t>
            </a:r>
          </a:p>
          <a:p>
            <a:r>
              <a:rPr lang="en-US" sz="1200" b="0" i="0" kern="1200" dirty="0" smtClean="0">
                <a:solidFill>
                  <a:schemeClr val="tx1"/>
                </a:solidFill>
                <a:latin typeface="+mn-lt"/>
                <a:ea typeface="+mn-ea"/>
                <a:cs typeface="+mn-cs"/>
              </a:rPr>
              <a:t>Irritable newborns and their economically-stressed mothers were recruited from hospitals in the greater Washington, D.C. area to participate in a randomized control trial of the Circle of Security-Home Visiting Intervention (COS-HV4).  The study goal was to examine the moderating effects of infant irritability and maternal attachment on the effectiveness of the COS-HV4 at reducing the rates of insecure infant-mother attachment.  The four session COS-HV4 intervention took place during three home visits lasting an hour and a half each and one brief fourth follow-up visit between infant ages 6.5 and 9 months.</a:t>
            </a:r>
          </a:p>
          <a:p>
            <a:r>
              <a:rPr lang="en-US" sz="1200" b="0" i="0" kern="1200" dirty="0" smtClean="0">
                <a:solidFill>
                  <a:schemeClr val="tx1"/>
                </a:solidFill>
                <a:latin typeface="+mn-lt"/>
                <a:ea typeface="+mn-ea"/>
                <a:cs typeface="+mn-cs"/>
              </a:rPr>
              <a:t>Results indicated that for dyads that were particularly at-risk for insecure infant attachment (e.g., a dismissing mother with a high-irritable infant) the intervention significantly reduced the risk of insecure attachment.</a:t>
            </a:r>
          </a:p>
          <a:p>
            <a:r>
              <a:rPr lang="en-US" sz="1200" b="1" i="0" kern="1200" dirty="0" smtClean="0">
                <a:solidFill>
                  <a:schemeClr val="tx1"/>
                </a:solidFill>
                <a:latin typeface="+mn-lt"/>
                <a:ea typeface="+mn-ea"/>
                <a:cs typeface="+mn-cs"/>
              </a:rPr>
              <a:t> </a:t>
            </a:r>
            <a:endParaRPr lang="en-US" sz="1200" b="0" i="0" kern="1200" dirty="0" smtClean="0">
              <a:solidFill>
                <a:schemeClr val="tx1"/>
              </a:solidFill>
              <a:latin typeface="+mn-lt"/>
              <a:ea typeface="+mn-ea"/>
              <a:cs typeface="+mn-cs"/>
            </a:endParaRPr>
          </a:p>
          <a:p>
            <a:endParaRPr lang="is-IS" dirty="0"/>
          </a:p>
        </p:txBody>
      </p:sp>
      <p:sp>
        <p:nvSpPr>
          <p:cNvPr id="4" name="Slide Number Placeholder 3"/>
          <p:cNvSpPr>
            <a:spLocks noGrp="1"/>
          </p:cNvSpPr>
          <p:nvPr>
            <p:ph type="sldNum" sz="quarter" idx="10"/>
          </p:nvPr>
        </p:nvSpPr>
        <p:spPr/>
        <p:txBody>
          <a:bodyPr/>
          <a:lstStyle/>
          <a:p>
            <a:fld id="{7329DE26-1ECD-4E62-A652-728F6EFAD5CC}" type="slidenum">
              <a:rPr lang="is-IS" smtClean="0"/>
              <a:pPr/>
              <a:t>31</a:t>
            </a:fld>
            <a:endParaRPr lang="is-I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is-IS" dirty="0" smtClean="0"/>
              <a:t>Viðkvæmasta mótunarskeið</a:t>
            </a:r>
            <a:r>
              <a:rPr lang="is-IS" baseline="0" dirty="0" smtClean="0"/>
              <a:t> heilans er frá getnaði og fyrstu árin eftir fæðingu.  </a:t>
            </a:r>
          </a:p>
          <a:p>
            <a:endParaRPr lang="is-IS" baseline="0" dirty="0" smtClean="0"/>
          </a:p>
          <a:p>
            <a:endParaRPr lang="is-IS" baseline="0" dirty="0" smtClean="0"/>
          </a:p>
          <a:p>
            <a:r>
              <a:rPr lang="is-IS" baseline="0" dirty="0" smtClean="0"/>
              <a:t>Fyrstu 2 árin (eða fyrstu 1000 dagana)  verður gríðarlegur vöxtur á heilanum með fjölgun heilafruma og myndun taugafrumtengsla. Þetta tímabil skiptir sköpum varðandi þroska mikilvægra eiginleika og skynjunar s.s. </a:t>
            </a:r>
            <a:r>
              <a:rPr lang="is-IS" b="1" baseline="0" dirty="0" smtClean="0"/>
              <a:t>sjón, heyrn, tilfinningastjórnun, málþroska, félagslega færni, hugtakaskilning og skilning á tölum. </a:t>
            </a:r>
          </a:p>
          <a:p>
            <a:endParaRPr lang="is-IS" b="1" baseline="0" dirty="0" smtClean="0"/>
          </a:p>
          <a:p>
            <a:r>
              <a:rPr lang="is-IS" b="1" baseline="0" dirty="0" smtClean="0"/>
              <a:t>Á þessu tímabili </a:t>
            </a:r>
            <a:r>
              <a:rPr lang="is-IS" baseline="0" dirty="0" smtClean="0"/>
              <a:t>verða einnig  til </a:t>
            </a:r>
            <a:r>
              <a:rPr lang="is-IS" b="1" baseline="0" dirty="0" smtClean="0"/>
              <a:t>vanabundin viðbrögð við aðstæðum (</a:t>
            </a:r>
            <a:r>
              <a:rPr lang="is-IS" b="1" baseline="0" dirty="0" err="1" smtClean="0"/>
              <a:t>Habitual</a:t>
            </a:r>
            <a:r>
              <a:rPr lang="is-IS" b="1" baseline="0" dirty="0" smtClean="0"/>
              <a:t> </a:t>
            </a:r>
            <a:r>
              <a:rPr lang="is-IS" b="1" baseline="0" dirty="0" err="1" smtClean="0"/>
              <a:t>way</a:t>
            </a:r>
            <a:r>
              <a:rPr lang="is-IS" b="1" baseline="0" dirty="0" smtClean="0"/>
              <a:t> of </a:t>
            </a:r>
            <a:r>
              <a:rPr lang="is-IS" b="1" baseline="0" dirty="0" err="1" smtClean="0"/>
              <a:t>responding</a:t>
            </a:r>
            <a:r>
              <a:rPr lang="is-IS" b="1" baseline="0" dirty="0" smtClean="0"/>
              <a:t>)</a:t>
            </a:r>
            <a:r>
              <a:rPr lang="is-IS" baseline="0" dirty="0" smtClean="0"/>
              <a:t>, t.d. Við hverju maður býst frá öðru fólki (kjarnaviðhorf- </a:t>
            </a:r>
            <a:r>
              <a:rPr lang="is-IS" baseline="0" dirty="0" err="1" smtClean="0"/>
              <a:t>internal</a:t>
            </a:r>
            <a:r>
              <a:rPr lang="is-IS" baseline="0" dirty="0" smtClean="0"/>
              <a:t> </a:t>
            </a:r>
            <a:r>
              <a:rPr lang="is-IS" baseline="0" dirty="0" err="1" smtClean="0"/>
              <a:t>working</a:t>
            </a:r>
            <a:r>
              <a:rPr lang="is-IS" baseline="0" dirty="0" smtClean="0"/>
              <a:t> </a:t>
            </a:r>
            <a:r>
              <a:rPr lang="is-IS" baseline="0" dirty="0" err="1" smtClean="0"/>
              <a:t>models</a:t>
            </a:r>
            <a:r>
              <a:rPr lang="is-IS" baseline="0" dirty="0" smtClean="0"/>
              <a:t>).</a:t>
            </a:r>
          </a:p>
          <a:p>
            <a:endParaRPr lang="is-IS" baseline="0" dirty="0" smtClean="0"/>
          </a:p>
        </p:txBody>
      </p:sp>
      <p:sp>
        <p:nvSpPr>
          <p:cNvPr id="4" name="Slide Number Placeholder 3"/>
          <p:cNvSpPr>
            <a:spLocks noGrp="1"/>
          </p:cNvSpPr>
          <p:nvPr>
            <p:ph type="sldNum" sz="quarter" idx="10"/>
          </p:nvPr>
        </p:nvSpPr>
        <p:spPr/>
        <p:txBody>
          <a:bodyPr/>
          <a:lstStyle/>
          <a:p>
            <a:fld id="{EAD9FECC-8D23-44A4-A0D9-674B0AD381D2}" type="slidenum">
              <a:rPr lang="is-IS" smtClean="0">
                <a:solidFill>
                  <a:prstClr val="black"/>
                </a:solidFill>
              </a:rPr>
              <a:pPr/>
              <a:t>15</a:t>
            </a:fld>
            <a:endParaRPr lang="is-IS">
              <a:solidFill>
                <a:prstClr val="black"/>
              </a:solidFill>
            </a:endParaRPr>
          </a:p>
        </p:txBody>
      </p:sp>
    </p:spTree>
    <p:extLst>
      <p:ext uri="{BB962C8B-B14F-4D97-AF65-F5344CB8AC3E}">
        <p14:creationId xmlns:p14="http://schemas.microsoft.com/office/powerpoint/2010/main" val="57572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b="1" dirty="0" err="1" smtClean="0"/>
              <a:t>Neonatal</a:t>
            </a:r>
            <a:r>
              <a:rPr lang="is-IS" b="1" dirty="0" smtClean="0"/>
              <a:t> </a:t>
            </a:r>
            <a:r>
              <a:rPr lang="is-IS" b="1" dirty="0" err="1" smtClean="0"/>
              <a:t>Imitation</a:t>
            </a:r>
            <a:r>
              <a:rPr lang="is-IS" b="1" dirty="0" smtClean="0"/>
              <a:t> </a:t>
            </a:r>
            <a:r>
              <a:rPr lang="is-IS" dirty="0" smtClean="0">
                <a:hlinkClick r:id="rId3"/>
              </a:rPr>
              <a:t>https://www.youtube.com/watch?v=k2YdkQ1G5QI&amp;feature=player_detailpage</a:t>
            </a:r>
            <a:endParaRPr lang="is-IS" dirty="0" smtClean="0"/>
          </a:p>
          <a:p>
            <a:r>
              <a:rPr lang="is-IS" b="1" dirty="0" smtClean="0"/>
              <a:t>1 mínúta</a:t>
            </a:r>
          </a:p>
          <a:p>
            <a:r>
              <a:rPr lang="is-IS" dirty="0" smtClean="0"/>
              <a:t>Nýburar</a:t>
            </a:r>
            <a:r>
              <a:rPr lang="is-IS" baseline="0" dirty="0" smtClean="0"/>
              <a:t> eru tilbúnir í samskipti strax við fæðingu...</a:t>
            </a:r>
          </a:p>
          <a:p>
            <a:endParaRPr lang="is-IS" baseline="0" dirty="0" smtClean="0"/>
          </a:p>
          <a:p>
            <a:r>
              <a:rPr lang="is-IS" baseline="0" dirty="0" smtClean="0"/>
              <a:t>það skýrist af </a:t>
            </a:r>
            <a:r>
              <a:rPr lang="is-IS" b="1" baseline="0" dirty="0" smtClean="0"/>
              <a:t>spegilfrumum eða </a:t>
            </a:r>
            <a:r>
              <a:rPr lang="is-IS" b="1" baseline="0" dirty="0" err="1" smtClean="0"/>
              <a:t>mirror</a:t>
            </a:r>
            <a:r>
              <a:rPr lang="is-IS" b="1" baseline="0" dirty="0" smtClean="0"/>
              <a:t> </a:t>
            </a:r>
            <a:r>
              <a:rPr lang="is-IS" b="1" baseline="0" dirty="0" err="1" smtClean="0"/>
              <a:t>cells</a:t>
            </a:r>
            <a:r>
              <a:rPr lang="is-IS" baseline="0" dirty="0" smtClean="0"/>
              <a:t> sem láta okkur ósjálfrátt og ómeðvitað herma eftir manneskjunni sem við erum í samskiptum við</a:t>
            </a:r>
          </a:p>
          <a:p>
            <a:endParaRPr lang="is-IS" baseline="0" dirty="0" smtClean="0"/>
          </a:p>
          <a:p>
            <a:r>
              <a:rPr lang="is-IS" baseline="0" dirty="0" smtClean="0"/>
              <a:t>Ef samhæfingu og samstillingu skortir í samskiptum ungbarnsins og umönnunaraðila veldur það barninu streitu.</a:t>
            </a:r>
          </a:p>
          <a:p>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b="1" baseline="0" dirty="0" smtClean="0"/>
              <a:t>Still </a:t>
            </a:r>
            <a:r>
              <a:rPr lang="is-IS" b="1" baseline="0" dirty="0" err="1" smtClean="0"/>
              <a:t>facxe</a:t>
            </a:r>
            <a:r>
              <a:rPr lang="is-IS" b="1" baseline="0" dirty="0" smtClean="0"/>
              <a:t> </a:t>
            </a:r>
            <a:r>
              <a:rPr lang="is-IS" b="1" baseline="0" dirty="0" err="1" smtClean="0"/>
              <a:t>experiment</a:t>
            </a:r>
            <a:r>
              <a:rPr lang="is-IS" b="1" baseline="0" dirty="0" smtClean="0"/>
              <a:t> </a:t>
            </a:r>
            <a:r>
              <a:rPr lang="is-IS" baseline="0" dirty="0" err="1" smtClean="0"/>
              <a:t>Ed</a:t>
            </a:r>
            <a:r>
              <a:rPr lang="is-IS" baseline="0" dirty="0" smtClean="0"/>
              <a:t> </a:t>
            </a:r>
            <a:r>
              <a:rPr lang="is-IS" baseline="0" dirty="0" err="1" smtClean="0"/>
              <a:t>Tronic</a:t>
            </a:r>
            <a:r>
              <a:rPr lang="is-IS" baseline="0" dirty="0" smtClean="0"/>
              <a:t> </a:t>
            </a:r>
            <a:r>
              <a:rPr lang="is-IS" dirty="0" smtClean="0">
                <a:hlinkClick r:id="rId4"/>
              </a:rPr>
              <a:t>https://www.youtube.com/watch?v=apzXGEbZht0</a:t>
            </a:r>
            <a:endParaRPr lang="is-IS" dirty="0" smtClean="0"/>
          </a:p>
          <a:p>
            <a:r>
              <a:rPr lang="is-IS" b="1" baseline="0" dirty="0" smtClean="0"/>
              <a:t>3 mínútur</a:t>
            </a:r>
          </a:p>
          <a:p>
            <a:endParaRPr lang="is-IS" baseline="0" dirty="0" smtClean="0"/>
          </a:p>
        </p:txBody>
      </p:sp>
      <p:sp>
        <p:nvSpPr>
          <p:cNvPr id="4" name="Slide Number Placeholder 3"/>
          <p:cNvSpPr>
            <a:spLocks noGrp="1"/>
          </p:cNvSpPr>
          <p:nvPr>
            <p:ph type="sldNum" sz="quarter" idx="10"/>
          </p:nvPr>
        </p:nvSpPr>
        <p:spPr/>
        <p:txBody>
          <a:bodyPr/>
          <a:lstStyle/>
          <a:p>
            <a:fld id="{EAD9FECC-8D23-44A4-A0D9-674B0AD381D2}" type="slidenum">
              <a:rPr lang="is-IS" smtClean="0"/>
              <a:pPr/>
              <a:t>17</a:t>
            </a:fld>
            <a:endParaRPr lang="is-IS"/>
          </a:p>
        </p:txBody>
      </p:sp>
    </p:spTree>
    <p:extLst>
      <p:ext uri="{BB962C8B-B14F-4D97-AF65-F5344CB8AC3E}">
        <p14:creationId xmlns:p14="http://schemas.microsoft.com/office/powerpoint/2010/main" val="1941657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is-IS" dirty="0" smtClean="0"/>
              <a:t>Annað mesta vaxtarskeið heilans</a:t>
            </a:r>
            <a:r>
              <a:rPr lang="is-IS" baseline="0" dirty="0" smtClean="0"/>
              <a:t> er á unglingsárunum, heilinn er ekki fullmótaður fyrr en við 24 ára aldur.</a:t>
            </a:r>
          </a:p>
          <a:p>
            <a:r>
              <a:rPr lang="is-IS" baseline="0" dirty="0" smtClean="0"/>
              <a:t>Unglingar  eru að fást við að öðlast meira sjálfstæði en á sama tíma hafa þeir þörf fyrir öryggi og hlýju. Vegna þess að þeir glíma við margar andstæðar tilfinningar og hugsanir finna þeir oft fyrir innri ólgu sem oft birtist í samskiptum þeirra við sína nánustu og  umhverfinu sem við sjáum í dæmigerðu unglingaherbergi, þar sem öllu ægir saman. Rannsókn á atferli </a:t>
            </a:r>
            <a:r>
              <a:rPr lang="is-IS" baseline="0" dirty="0" err="1" smtClean="0"/>
              <a:t>unglinsstúlkna</a:t>
            </a:r>
            <a:r>
              <a:rPr lang="is-IS" baseline="0" dirty="0" smtClean="0"/>
              <a:t> sýndi venjulega hegðun þeirra á einu ári.. innihélt:</a:t>
            </a:r>
          </a:p>
          <a:p>
            <a:r>
              <a:rPr lang="en-GB" sz="1200" b="1" i="1" dirty="0" smtClean="0"/>
              <a:t>164 </a:t>
            </a:r>
            <a:r>
              <a:rPr lang="en-GB" sz="1200" b="1" i="1" dirty="0" err="1" smtClean="0"/>
              <a:t>hurðaskelli</a:t>
            </a:r>
            <a:endParaRPr lang="en-GB" sz="1200" b="1" i="1" dirty="0" smtClean="0"/>
          </a:p>
          <a:p>
            <a:r>
              <a:rPr lang="en-GB" sz="1200" b="1" i="1" dirty="0" smtClean="0"/>
              <a:t>183 </a:t>
            </a:r>
            <a:r>
              <a:rPr lang="en-GB" sz="1200" b="1" i="1" dirty="0" err="1" smtClean="0"/>
              <a:t>rifrildi</a:t>
            </a:r>
            <a:r>
              <a:rPr lang="en-GB" sz="1200" b="1" i="1" dirty="0" smtClean="0"/>
              <a:t> </a:t>
            </a:r>
            <a:r>
              <a:rPr lang="en-GB" sz="1200" b="1" i="1" dirty="0" err="1" smtClean="0"/>
              <a:t>við</a:t>
            </a:r>
            <a:r>
              <a:rPr lang="en-GB" sz="1200" b="1" i="1" dirty="0" smtClean="0"/>
              <a:t> </a:t>
            </a:r>
            <a:r>
              <a:rPr lang="en-GB" sz="1200" b="1" i="1" dirty="0" err="1" smtClean="0"/>
              <a:t>mömmu</a:t>
            </a:r>
            <a:endParaRPr lang="en-GB" sz="1200" b="1" i="1" dirty="0" smtClean="0"/>
          </a:p>
          <a:p>
            <a:r>
              <a:rPr lang="en-GB" sz="1200" b="1" i="1" dirty="0" smtClean="0"/>
              <a:t>257 </a:t>
            </a:r>
            <a:r>
              <a:rPr lang="en-GB" sz="1200" b="1" i="1" dirty="0" err="1" smtClean="0"/>
              <a:t>rifrildi</a:t>
            </a:r>
            <a:r>
              <a:rPr lang="en-GB" sz="1200" b="1" i="1" dirty="0" smtClean="0"/>
              <a:t> </a:t>
            </a:r>
            <a:r>
              <a:rPr lang="en-GB" sz="1200" b="1" i="1" dirty="0" err="1" smtClean="0"/>
              <a:t>við</a:t>
            </a:r>
            <a:r>
              <a:rPr lang="en-GB" sz="1200" b="1" i="1" dirty="0" smtClean="0"/>
              <a:t> </a:t>
            </a:r>
            <a:r>
              <a:rPr lang="en-GB" sz="1200" b="1" i="1" dirty="0" err="1" smtClean="0"/>
              <a:t>systkyni</a:t>
            </a:r>
            <a:endParaRPr lang="en-GB" sz="1200" b="1" i="1" dirty="0" smtClean="0"/>
          </a:p>
          <a:p>
            <a:r>
              <a:rPr lang="en-GB" sz="1200" b="1" i="1" dirty="0" smtClean="0"/>
              <a:t>153 </a:t>
            </a:r>
            <a:r>
              <a:rPr lang="en-GB" sz="1200" b="1" i="1" dirty="0" err="1" smtClean="0"/>
              <a:t>ósætti</a:t>
            </a:r>
            <a:r>
              <a:rPr lang="en-GB" sz="1200" b="1" i="1" dirty="0" smtClean="0"/>
              <a:t> </a:t>
            </a:r>
            <a:r>
              <a:rPr lang="en-GB" sz="1200" b="1" i="1" dirty="0" err="1" smtClean="0"/>
              <a:t>við</a:t>
            </a:r>
            <a:r>
              <a:rPr lang="en-GB" sz="1200" b="1" i="1" dirty="0" smtClean="0"/>
              <a:t> </a:t>
            </a:r>
            <a:r>
              <a:rPr lang="en-GB" sz="1200" b="1" i="1" dirty="0" err="1" smtClean="0"/>
              <a:t>pabba</a:t>
            </a:r>
            <a:endParaRPr lang="en-GB" sz="1200" b="1" i="1" dirty="0" smtClean="0"/>
          </a:p>
          <a:p>
            <a:r>
              <a:rPr lang="en-GB" sz="1200" b="1" i="1" dirty="0" smtClean="0"/>
              <a:t>127 </a:t>
            </a:r>
            <a:r>
              <a:rPr lang="en-GB" sz="1200" b="1" i="1" dirty="0" err="1" smtClean="0"/>
              <a:t>ósætti</a:t>
            </a:r>
            <a:r>
              <a:rPr lang="en-GB" sz="1200" b="1" i="1" dirty="0" smtClean="0"/>
              <a:t> </a:t>
            </a:r>
            <a:r>
              <a:rPr lang="en-GB" sz="1200" b="1" i="1" dirty="0" err="1" smtClean="0"/>
              <a:t>við</a:t>
            </a:r>
            <a:r>
              <a:rPr lang="en-GB" sz="1200" b="1" i="1" dirty="0" smtClean="0"/>
              <a:t> </a:t>
            </a:r>
            <a:r>
              <a:rPr lang="en-GB" sz="1200" b="1" i="1" dirty="0" err="1" smtClean="0"/>
              <a:t>vini</a:t>
            </a:r>
            <a:endParaRPr lang="en-GB" sz="1200" b="1" i="1" dirty="0" smtClean="0"/>
          </a:p>
          <a:p>
            <a:r>
              <a:rPr lang="en-GB" sz="1200" b="1" i="1" dirty="0" smtClean="0"/>
              <a:t>123 </a:t>
            </a:r>
            <a:r>
              <a:rPr lang="en-GB" sz="1200" b="1" i="1" dirty="0" err="1" smtClean="0"/>
              <a:t>grátköst</a:t>
            </a:r>
            <a:r>
              <a:rPr lang="en-GB" sz="1200" b="1" i="1" baseline="0" dirty="0" smtClean="0"/>
              <a:t> </a:t>
            </a:r>
            <a:r>
              <a:rPr lang="en-GB" sz="1200" b="1" i="1" baseline="0" dirty="0" err="1" smtClean="0"/>
              <a:t>vegna</a:t>
            </a:r>
            <a:r>
              <a:rPr lang="en-GB" sz="1200" b="1" i="1" baseline="0" dirty="0" smtClean="0"/>
              <a:t> </a:t>
            </a:r>
            <a:r>
              <a:rPr lang="en-GB" sz="1200" b="1" i="1" baseline="0" dirty="0" err="1" smtClean="0"/>
              <a:t>drengja</a:t>
            </a:r>
            <a:endParaRPr lang="en-GB" sz="1200" b="1" i="1" dirty="0" smtClean="0"/>
          </a:p>
          <a:p>
            <a:r>
              <a:rPr lang="en-GB" sz="1200" b="1" i="1" dirty="0" smtClean="0"/>
              <a:t>306 </a:t>
            </a:r>
            <a:r>
              <a:rPr lang="en-GB" sz="1200" b="1" i="1" dirty="0" err="1" smtClean="0"/>
              <a:t>samtöl</a:t>
            </a:r>
            <a:r>
              <a:rPr lang="en-GB" sz="1200" b="1" i="1" dirty="0" smtClean="0"/>
              <a:t> </a:t>
            </a:r>
            <a:r>
              <a:rPr lang="en-GB" sz="1200" b="1" i="1" dirty="0" err="1" smtClean="0"/>
              <a:t>við</a:t>
            </a:r>
            <a:r>
              <a:rPr lang="en-GB" sz="1200" b="1" i="1" dirty="0" smtClean="0"/>
              <a:t> </a:t>
            </a:r>
            <a:r>
              <a:rPr lang="en-GB" sz="1200" b="1" i="1" dirty="0" err="1" smtClean="0"/>
              <a:t>vini</a:t>
            </a:r>
            <a:r>
              <a:rPr lang="en-GB" sz="1200" b="1" i="1" dirty="0" smtClean="0"/>
              <a:t> um </a:t>
            </a:r>
            <a:r>
              <a:rPr lang="en-GB" sz="1200" b="1" i="1" dirty="0" err="1" smtClean="0"/>
              <a:t>drengi</a:t>
            </a:r>
            <a:endParaRPr lang="en-GB" sz="1200" b="1" i="1" dirty="0" smtClean="0"/>
          </a:p>
          <a:p>
            <a:r>
              <a:rPr lang="en-GB" sz="1200" b="1" i="1" dirty="0" smtClean="0"/>
              <a:t>274 </a:t>
            </a:r>
            <a:r>
              <a:rPr lang="en-GB" sz="1200" b="1" i="1" dirty="0" err="1" smtClean="0"/>
              <a:t>klst</a:t>
            </a:r>
            <a:r>
              <a:rPr lang="en-GB" sz="1200" b="1" i="1" dirty="0" smtClean="0"/>
              <a:t> í </a:t>
            </a:r>
            <a:r>
              <a:rPr lang="en-GB" sz="1200" b="1" i="1" dirty="0" err="1" smtClean="0"/>
              <a:t>símanum</a:t>
            </a:r>
            <a:endParaRPr lang="en-GB" sz="1200" b="1" i="1" dirty="0" smtClean="0"/>
          </a:p>
          <a:p>
            <a:r>
              <a:rPr lang="is-IS" b="1" baseline="0" dirty="0" smtClean="0"/>
              <a:t>og þetta er eðlilegt!!</a:t>
            </a:r>
          </a:p>
          <a:p>
            <a:r>
              <a:rPr lang="is-IS" baseline="0" dirty="0" smtClean="0"/>
              <a:t>Unglingar eru að upplifa nýjar tilfinningar og nýja sýn á tilveruna og oft er þetta umbrotatími í lífi þeirra, þar sem þeir geta annaðhvort dregið sig í hlé eða fundið miklar tilfinningasveiflur og farið út í áhættuhegðun. </a:t>
            </a:r>
          </a:p>
          <a:p>
            <a:r>
              <a:rPr lang="is-IS" baseline="0" dirty="0" smtClean="0"/>
              <a:t>Unglingar bregðast meira við út frá tilfinningum er rökhugsun og taka meiri áhættu þegar þeir eru með jafnöldrum sínum....</a:t>
            </a:r>
          </a:p>
          <a:p>
            <a:r>
              <a:rPr lang="is-IS" baseline="0" dirty="0" smtClean="0"/>
              <a:t>Á þessum árum er tækifæri til að laga það sem fór úrskeiðis á fyrstu árum barnsins og mikilvægt að unglingar og  foreldrar þeirra fái góðan stuðning of fræðslu til að nýta þetta tækifæri sem best.</a:t>
            </a:r>
            <a:endParaRPr lang="is-IS" dirty="0"/>
          </a:p>
        </p:txBody>
      </p:sp>
      <p:sp>
        <p:nvSpPr>
          <p:cNvPr id="4" name="Slide Number Placeholder 3"/>
          <p:cNvSpPr>
            <a:spLocks noGrp="1"/>
          </p:cNvSpPr>
          <p:nvPr>
            <p:ph type="sldNum" sz="quarter" idx="10"/>
          </p:nvPr>
        </p:nvSpPr>
        <p:spPr/>
        <p:txBody>
          <a:bodyPr/>
          <a:lstStyle/>
          <a:p>
            <a:fld id="{EAD9FECC-8D23-44A4-A0D9-674B0AD381D2}" type="slidenum">
              <a:rPr lang="is-IS" smtClean="0"/>
              <a:pPr/>
              <a:t>18</a:t>
            </a:fld>
            <a:endParaRPr lang="is-IS"/>
          </a:p>
        </p:txBody>
      </p:sp>
    </p:spTree>
    <p:extLst>
      <p:ext uri="{BB962C8B-B14F-4D97-AF65-F5344CB8AC3E}">
        <p14:creationId xmlns:p14="http://schemas.microsoft.com/office/powerpoint/2010/main" val="1051088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b="1" dirty="0" err="1" smtClean="0"/>
              <a:t>Neonatal</a:t>
            </a:r>
            <a:r>
              <a:rPr lang="is-IS" b="1" dirty="0" smtClean="0"/>
              <a:t> </a:t>
            </a:r>
            <a:r>
              <a:rPr lang="is-IS" b="1" dirty="0" err="1" smtClean="0"/>
              <a:t>Imitation</a:t>
            </a:r>
            <a:r>
              <a:rPr lang="is-IS" b="1" dirty="0" smtClean="0"/>
              <a:t> </a:t>
            </a:r>
            <a:r>
              <a:rPr lang="is-IS" dirty="0" smtClean="0">
                <a:hlinkClick r:id="rId3"/>
              </a:rPr>
              <a:t>https://www.youtube.com/watch?v=k2YdkQ1G5QI&amp;feature=player_detailpage</a:t>
            </a:r>
            <a:endParaRPr lang="is-IS" dirty="0" smtClean="0"/>
          </a:p>
          <a:p>
            <a:r>
              <a:rPr lang="is-IS" b="1" dirty="0" smtClean="0"/>
              <a:t>1 mínúta</a:t>
            </a:r>
          </a:p>
          <a:p>
            <a:r>
              <a:rPr lang="is-IS" dirty="0" smtClean="0"/>
              <a:t>Nýburar</a:t>
            </a:r>
            <a:r>
              <a:rPr lang="is-IS" baseline="0" dirty="0" smtClean="0"/>
              <a:t> eru tilbúnir í samskipti strax við fæðingu...</a:t>
            </a:r>
          </a:p>
          <a:p>
            <a:endParaRPr lang="is-IS" baseline="0" dirty="0" smtClean="0"/>
          </a:p>
          <a:p>
            <a:r>
              <a:rPr lang="is-IS" baseline="0" dirty="0" smtClean="0"/>
              <a:t>það skýrist af </a:t>
            </a:r>
            <a:r>
              <a:rPr lang="is-IS" b="1" baseline="0" dirty="0" smtClean="0"/>
              <a:t>spegilfrumum eða </a:t>
            </a:r>
            <a:r>
              <a:rPr lang="is-IS" b="1" baseline="0" dirty="0" err="1" smtClean="0"/>
              <a:t>mirror</a:t>
            </a:r>
            <a:r>
              <a:rPr lang="is-IS" b="1" baseline="0" dirty="0" smtClean="0"/>
              <a:t> </a:t>
            </a:r>
            <a:r>
              <a:rPr lang="is-IS" b="1" baseline="0" dirty="0" err="1" smtClean="0"/>
              <a:t>cells</a:t>
            </a:r>
            <a:r>
              <a:rPr lang="is-IS" baseline="0" dirty="0" smtClean="0"/>
              <a:t> sem láta okkur ósjálfrátt og ómeðvitað herma eftir manneskjunni sem við erum í samskiptum við</a:t>
            </a:r>
          </a:p>
          <a:p>
            <a:endParaRPr lang="is-IS" baseline="0" dirty="0" smtClean="0"/>
          </a:p>
          <a:p>
            <a:r>
              <a:rPr lang="is-IS" baseline="0" dirty="0" smtClean="0"/>
              <a:t>Ef samhæfingu og samstillingu skortir í samskiptum ungbarnsins og umönnunaraðila veldur það barninu streitu.</a:t>
            </a:r>
          </a:p>
          <a:p>
            <a:endParaRPr lang="is-I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s-IS" b="1" baseline="0" dirty="0" smtClean="0"/>
              <a:t>Still </a:t>
            </a:r>
            <a:r>
              <a:rPr lang="is-IS" b="1" baseline="0" dirty="0" err="1" smtClean="0"/>
              <a:t>facxe</a:t>
            </a:r>
            <a:r>
              <a:rPr lang="is-IS" b="1" baseline="0" dirty="0" smtClean="0"/>
              <a:t> </a:t>
            </a:r>
            <a:r>
              <a:rPr lang="is-IS" b="1" baseline="0" dirty="0" err="1" smtClean="0"/>
              <a:t>experiment</a:t>
            </a:r>
            <a:r>
              <a:rPr lang="is-IS" b="1" baseline="0" dirty="0" smtClean="0"/>
              <a:t> </a:t>
            </a:r>
            <a:r>
              <a:rPr lang="is-IS" baseline="0" dirty="0" err="1" smtClean="0"/>
              <a:t>Ed</a:t>
            </a:r>
            <a:r>
              <a:rPr lang="is-IS" baseline="0" dirty="0" smtClean="0"/>
              <a:t> </a:t>
            </a:r>
            <a:r>
              <a:rPr lang="is-IS" baseline="0" dirty="0" err="1" smtClean="0"/>
              <a:t>Tronic</a:t>
            </a:r>
            <a:r>
              <a:rPr lang="is-IS" baseline="0" dirty="0" smtClean="0"/>
              <a:t> </a:t>
            </a:r>
            <a:r>
              <a:rPr lang="is-IS" dirty="0" smtClean="0">
                <a:hlinkClick r:id="rId4"/>
              </a:rPr>
              <a:t>https://www.youtube.com/watch?v=apzXGEbZht0</a:t>
            </a:r>
            <a:endParaRPr lang="is-IS" dirty="0" smtClean="0"/>
          </a:p>
          <a:p>
            <a:r>
              <a:rPr lang="is-IS" b="1" baseline="0" dirty="0" smtClean="0"/>
              <a:t>3 mínútur</a:t>
            </a:r>
          </a:p>
          <a:p>
            <a:endParaRPr lang="is-IS" baseline="0" dirty="0" smtClean="0"/>
          </a:p>
        </p:txBody>
      </p:sp>
      <p:sp>
        <p:nvSpPr>
          <p:cNvPr id="4" name="Slide Number Placeholder 3"/>
          <p:cNvSpPr>
            <a:spLocks noGrp="1"/>
          </p:cNvSpPr>
          <p:nvPr>
            <p:ph type="sldNum" sz="quarter" idx="10"/>
          </p:nvPr>
        </p:nvSpPr>
        <p:spPr/>
        <p:txBody>
          <a:bodyPr/>
          <a:lstStyle/>
          <a:p>
            <a:fld id="{EAD9FECC-8D23-44A4-A0D9-674B0AD381D2}" type="slidenum">
              <a:rPr lang="is-IS" smtClean="0"/>
              <a:pPr/>
              <a:t>20</a:t>
            </a:fld>
            <a:endParaRPr lang="is-IS"/>
          </a:p>
        </p:txBody>
      </p:sp>
    </p:spTree>
    <p:extLst>
      <p:ext uri="{BB962C8B-B14F-4D97-AF65-F5344CB8AC3E}">
        <p14:creationId xmlns:p14="http://schemas.microsoft.com/office/powerpoint/2010/main" val="1941657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is-IS" b="1" dirty="0" smtClean="0"/>
              <a:t>Góð samstilling foreldris og barns í samskiptum minnkar </a:t>
            </a:r>
            <a:r>
              <a:rPr lang="is-IS" b="1" dirty="0" err="1" smtClean="0"/>
              <a:t>Cortisol</a:t>
            </a:r>
            <a:r>
              <a:rPr lang="is-IS" b="1" baseline="0" dirty="0" smtClean="0"/>
              <a:t> í munnvatni barnsins, </a:t>
            </a:r>
          </a:p>
          <a:p>
            <a:pPr marL="0" indent="0">
              <a:buNone/>
            </a:pPr>
            <a:r>
              <a:rPr lang="is-IS" b="1" baseline="0" dirty="0" smtClean="0"/>
              <a:t>Þessi rannsókn sýndi að þegar rof verður  á samstillingu í samskiptum foreldris og barns var </a:t>
            </a:r>
            <a:r>
              <a:rPr lang="is-IS" b="1" baseline="0" dirty="0" err="1" smtClean="0"/>
              <a:t>Cortisol</a:t>
            </a:r>
            <a:r>
              <a:rPr lang="is-IS" b="1" baseline="0" dirty="0" smtClean="0"/>
              <a:t> magn í munnvatni </a:t>
            </a:r>
            <a:r>
              <a:rPr lang="is-IS" b="1" baseline="0" dirty="0" err="1" smtClean="0"/>
              <a:t>barnins</a:t>
            </a:r>
            <a:r>
              <a:rPr lang="is-IS" b="1" baseline="0" dirty="0" smtClean="0"/>
              <a:t> aukið í hlutfalli við það hversu langur tími leið þar til samstilling var komin á ný.</a:t>
            </a:r>
            <a:endParaRPr lang="is-IS" b="1" dirty="0" smtClean="0"/>
          </a:p>
          <a:p>
            <a:endParaRPr lang="is-I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smtClean="0">
                <a:solidFill>
                  <a:schemeClr val="tx1"/>
                </a:solidFill>
                <a:latin typeface="+mn-lt"/>
                <a:ea typeface="+mn-ea"/>
                <a:cs typeface="+mn-cs"/>
              </a:rPr>
              <a:t>Niðurstöður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þessarar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rannsóknar</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styðja</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þá</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hugmynd</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að</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temprun</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tilfinninga</a:t>
            </a:r>
            <a:r>
              <a:rPr lang="en-US" sz="1200" b="0" i="0" u="none" strike="noStrike" kern="1200" baseline="0" dirty="0" smtClean="0">
                <a:solidFill>
                  <a:schemeClr val="tx1"/>
                </a:solidFill>
                <a:latin typeface="+mn-lt"/>
                <a:ea typeface="+mn-ea"/>
                <a:cs typeface="+mn-cs"/>
              </a:rPr>
              <a:t> (affective-behavioral regulation) á </a:t>
            </a:r>
            <a:r>
              <a:rPr lang="en-US" sz="1200" b="0" i="0" u="none" strike="noStrike" kern="1200" baseline="0" dirty="0" err="1" smtClean="0">
                <a:solidFill>
                  <a:schemeClr val="tx1"/>
                </a:solidFill>
                <a:latin typeface="+mn-lt"/>
                <a:ea typeface="+mn-ea"/>
                <a:cs typeface="+mn-cs"/>
              </a:rPr>
              <a:t>milli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umönnunaraðila</a:t>
            </a:r>
            <a:r>
              <a:rPr lang="en-US" sz="1200" b="0" i="0" u="none" strike="noStrike" kern="1200" baseline="0" dirty="0" smtClean="0">
                <a:solidFill>
                  <a:schemeClr val="tx1"/>
                </a:solidFill>
                <a:latin typeface="+mn-lt"/>
                <a:ea typeface="+mn-ea"/>
                <a:cs typeface="+mn-cs"/>
              </a:rPr>
              <a:t> og barns  </a:t>
            </a:r>
            <a:r>
              <a:rPr lang="en-US" sz="1200" b="0" i="0" u="none" strike="noStrike" kern="1200" baseline="0" dirty="0" err="1" smtClean="0">
                <a:solidFill>
                  <a:schemeClr val="tx1"/>
                </a:solidFill>
                <a:latin typeface="+mn-lt"/>
                <a:ea typeface="+mn-ea"/>
                <a:cs typeface="+mn-cs"/>
              </a:rPr>
              <a:t>hjálpi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barninu</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að</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róa</a:t>
            </a:r>
            <a:r>
              <a:rPr lang="en-US" sz="1200" b="0" i="0" u="none" strike="noStrike" kern="1200" baseline="0" dirty="0" smtClean="0">
                <a:solidFill>
                  <a:schemeClr val="tx1"/>
                </a:solidFill>
                <a:latin typeface="+mn-lt"/>
                <a:ea typeface="+mn-ea"/>
                <a:cs typeface="+mn-cs"/>
              </a:rPr>
              <a:t> sig og </a:t>
            </a:r>
            <a:r>
              <a:rPr lang="en-US" sz="1200" b="0" i="0" u="none" strike="noStrike" kern="1200" baseline="0" dirty="0" err="1" smtClean="0">
                <a:solidFill>
                  <a:schemeClr val="tx1"/>
                </a:solidFill>
                <a:latin typeface="+mn-lt"/>
                <a:ea typeface="+mn-ea"/>
                <a:cs typeface="+mn-cs"/>
              </a:rPr>
              <a:t>rói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þannig</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streitukerfi</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barnsins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eða</a:t>
            </a:r>
            <a:r>
              <a:rPr lang="en-US" sz="1200" b="0" i="0" u="none" strike="noStrike" kern="1200" baseline="0" dirty="0" smtClean="0">
                <a:solidFill>
                  <a:schemeClr val="tx1"/>
                </a:solidFill>
                <a:latin typeface="+mn-lt"/>
                <a:ea typeface="+mn-ea"/>
                <a:cs typeface="+mn-cs"/>
              </a:rPr>
              <a:t> HPA axis. </a:t>
            </a:r>
          </a:p>
          <a:p>
            <a:endParaRPr lang="is-I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err="1" smtClean="0"/>
              <a:t>Breytingar</a:t>
            </a:r>
            <a:r>
              <a:rPr lang="en-US" b="0" baseline="0" dirty="0" smtClean="0"/>
              <a:t> </a:t>
            </a:r>
            <a:r>
              <a:rPr lang="en-US" b="0" baseline="0" dirty="0" err="1" smtClean="0"/>
              <a:t>geta</a:t>
            </a:r>
            <a:r>
              <a:rPr lang="en-US" b="0" baseline="0" dirty="0" smtClean="0"/>
              <a:t> </a:t>
            </a:r>
            <a:r>
              <a:rPr lang="en-US" b="0" baseline="0" dirty="0" err="1" smtClean="0"/>
              <a:t>orðið</a:t>
            </a:r>
            <a:r>
              <a:rPr lang="en-US" b="0" baseline="0" dirty="0" smtClean="0"/>
              <a:t> á </a:t>
            </a:r>
            <a:r>
              <a:rPr lang="en-US" b="0" baseline="0" dirty="0" err="1" smtClean="0"/>
              <a:t>streitukerfi</a:t>
            </a:r>
            <a:r>
              <a:rPr lang="en-US" b="0" baseline="0" dirty="0" smtClean="0"/>
              <a:t> </a:t>
            </a:r>
            <a:r>
              <a:rPr lang="en-US" b="0" baseline="0" dirty="0" err="1" smtClean="0"/>
              <a:t>barnsins</a:t>
            </a:r>
            <a:r>
              <a:rPr lang="en-US" b="0" dirty="0" smtClean="0"/>
              <a:t> </a:t>
            </a:r>
            <a:r>
              <a:rPr lang="en-US" b="0" dirty="0" err="1" smtClean="0"/>
              <a:t>vegna</a:t>
            </a:r>
            <a:r>
              <a:rPr lang="en-US" b="0" dirty="0" smtClean="0"/>
              <a:t> </a:t>
            </a:r>
            <a:r>
              <a:rPr lang="en-US" b="0" dirty="0" err="1" smtClean="0"/>
              <a:t>streitu</a:t>
            </a:r>
            <a:r>
              <a:rPr lang="en-US" b="0" baseline="0" dirty="0" smtClean="0"/>
              <a:t> </a:t>
            </a:r>
            <a:r>
              <a:rPr lang="en-US" b="0" baseline="0" dirty="0" err="1" smtClean="0"/>
              <a:t>móður</a:t>
            </a:r>
            <a:r>
              <a:rPr lang="en-US" b="0" baseline="0" dirty="0" smtClean="0"/>
              <a:t> á </a:t>
            </a:r>
            <a:r>
              <a:rPr lang="en-US" b="0" baseline="0" dirty="0" err="1" smtClean="0"/>
              <a:t>meðgöngu</a:t>
            </a:r>
            <a:r>
              <a:rPr lang="en-US" b="0" baseline="0" dirty="0" smtClean="0"/>
              <a:t>, </a:t>
            </a:r>
            <a:r>
              <a:rPr lang="is-IS" b="0" dirty="0" smtClean="0"/>
              <a:t>en  hægt er</a:t>
            </a:r>
            <a:r>
              <a:rPr lang="is-IS" b="0" baseline="0" dirty="0" smtClean="0"/>
              <a:t> </a:t>
            </a:r>
            <a:r>
              <a:rPr lang="is-IS" b="0" dirty="0" smtClean="0"/>
              <a:t>að yfirvinna þau</a:t>
            </a:r>
            <a:r>
              <a:rPr lang="is-IS" b="0" baseline="0" dirty="0" smtClean="0"/>
              <a:t> áhrif </a:t>
            </a:r>
            <a:r>
              <a:rPr lang="is-IS" b="0" dirty="0" smtClean="0"/>
              <a:t>með næmi og samstillingu</a:t>
            </a:r>
            <a:r>
              <a:rPr lang="is-IS" b="0" baseline="0" dirty="0" smtClean="0"/>
              <a:t> í samskiptum við ungbarnið eftir fæðingu.</a:t>
            </a:r>
            <a:endParaRPr lang="is-IS" b="0" dirty="0" smtClean="0"/>
          </a:p>
          <a:p>
            <a:r>
              <a:rPr lang="is-IS" b="0" dirty="0" smtClean="0"/>
              <a:t>Sem sagt góð tengslamyndun er </a:t>
            </a:r>
            <a:r>
              <a:rPr lang="is-IS" b="0" dirty="0" err="1" smtClean="0"/>
              <a:t>buffer</a:t>
            </a:r>
            <a:r>
              <a:rPr lang="is-IS" b="0" dirty="0" smtClean="0"/>
              <a:t> á</a:t>
            </a:r>
            <a:r>
              <a:rPr lang="is-IS" b="0" baseline="0" dirty="0" smtClean="0"/>
              <a:t> áhrif streitu á meðgöngunni og einnig varðandi áföll síðar á ævinni.....</a:t>
            </a:r>
            <a:endParaRPr lang="is-IS" b="0" dirty="0"/>
          </a:p>
        </p:txBody>
      </p:sp>
      <p:sp>
        <p:nvSpPr>
          <p:cNvPr id="4" name="Slide Number Placeholder 3"/>
          <p:cNvSpPr>
            <a:spLocks noGrp="1"/>
          </p:cNvSpPr>
          <p:nvPr>
            <p:ph type="sldNum" sz="quarter" idx="10"/>
          </p:nvPr>
        </p:nvSpPr>
        <p:spPr/>
        <p:txBody>
          <a:bodyPr/>
          <a:lstStyle/>
          <a:p>
            <a:fld id="{EAD9FECC-8D23-44A4-A0D9-674B0AD381D2}" type="slidenum">
              <a:rPr lang="is-IS" smtClean="0">
                <a:solidFill>
                  <a:prstClr val="black"/>
                </a:solidFill>
              </a:rPr>
              <a:pPr/>
              <a:t>23</a:t>
            </a:fld>
            <a:endParaRPr lang="is-IS">
              <a:solidFill>
                <a:prstClr val="black"/>
              </a:solidFill>
            </a:endParaRPr>
          </a:p>
        </p:txBody>
      </p:sp>
    </p:spTree>
    <p:extLst>
      <p:ext uri="{BB962C8B-B14F-4D97-AF65-F5344CB8AC3E}">
        <p14:creationId xmlns:p14="http://schemas.microsoft.com/office/powerpoint/2010/main" val="4191865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aseline="0" dirty="0" smtClean="0"/>
              <a:t>Hér koma nokkur mikilvæg hugtök sem hafa áhruf á getu foreldra til að styðja við örugga tengslamyndu hjá barninu og stuðla að jákvæðri sjálfsmynd þess</a:t>
            </a:r>
          </a:p>
        </p:txBody>
      </p:sp>
      <p:sp>
        <p:nvSpPr>
          <p:cNvPr id="4" name="Slide Number Placeholder 3"/>
          <p:cNvSpPr>
            <a:spLocks noGrp="1"/>
          </p:cNvSpPr>
          <p:nvPr>
            <p:ph type="sldNum" sz="quarter" idx="10"/>
          </p:nvPr>
        </p:nvSpPr>
        <p:spPr/>
        <p:txBody>
          <a:bodyPr/>
          <a:lstStyle/>
          <a:p>
            <a:fld id="{EAD9FECC-8D23-44A4-A0D9-674B0AD381D2}" type="slidenum">
              <a:rPr lang="is-IS" smtClean="0">
                <a:solidFill>
                  <a:prstClr val="black"/>
                </a:solidFill>
              </a:rPr>
              <a:pPr/>
              <a:t>25</a:t>
            </a:fld>
            <a:endParaRPr lang="is-IS">
              <a:solidFill>
                <a:prstClr val="black"/>
              </a:solidFill>
            </a:endParaRPr>
          </a:p>
        </p:txBody>
      </p:sp>
    </p:spTree>
    <p:extLst>
      <p:ext uri="{BB962C8B-B14F-4D97-AF65-F5344CB8AC3E}">
        <p14:creationId xmlns:p14="http://schemas.microsoft.com/office/powerpoint/2010/main" val="580744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aseline="0" dirty="0" smtClean="0"/>
              <a:t>Öll skilningarvitin eru að þroskast ört á þessum fyrstu árum og barnið er (ómeðvitað) að leita svara við spurningum eins og: </a:t>
            </a:r>
          </a:p>
          <a:p>
            <a:endParaRPr lang="is-IS" baseline="0" dirty="0" smtClean="0"/>
          </a:p>
          <a:p>
            <a:r>
              <a:rPr lang="is-IS" baseline="0" dirty="0" smtClean="0"/>
              <a:t>Hver er ég</a:t>
            </a:r>
          </a:p>
          <a:p>
            <a:r>
              <a:rPr lang="is-IS" baseline="0" dirty="0" smtClean="0"/>
              <a:t>Hver á mig</a:t>
            </a:r>
          </a:p>
          <a:p>
            <a:r>
              <a:rPr lang="is-IS" baseline="0" dirty="0" smtClean="0"/>
              <a:t>Er ég mikilvæg manneskja</a:t>
            </a:r>
          </a:p>
          <a:p>
            <a:r>
              <a:rPr lang="is-IS" baseline="0" dirty="0" smtClean="0"/>
              <a:t>Er ég skemmtileg-áhugaverð manneskja......eða er ég byrði....</a:t>
            </a:r>
          </a:p>
          <a:p>
            <a:r>
              <a:rPr lang="is-IS" baseline="0" dirty="0" smtClean="0"/>
              <a:t>Hvernig líður mér</a:t>
            </a:r>
          </a:p>
          <a:p>
            <a:r>
              <a:rPr lang="is-IS" baseline="0" dirty="0" smtClean="0"/>
              <a:t>Hvern get ég stólað á</a:t>
            </a:r>
          </a:p>
          <a:p>
            <a:endParaRPr lang="is-IS" baseline="0" dirty="0" smtClean="0"/>
          </a:p>
          <a:p>
            <a:r>
              <a:rPr lang="is-IS" baseline="0" dirty="0" smtClean="0"/>
              <a:t>Einnig er á þessum tíma lagður grunnurinn að kjarnaviðhorfum einstaklingsins, s.s. væntinga til annars fólks t.d. </a:t>
            </a:r>
          </a:p>
          <a:p>
            <a:endParaRPr lang="is-IS" baseline="0" dirty="0" smtClean="0"/>
          </a:p>
          <a:p>
            <a:r>
              <a:rPr lang="is-IS" baseline="0" dirty="0" smtClean="0"/>
              <a:t>Verður mér hjálpað ef ég bið um það?</a:t>
            </a:r>
          </a:p>
          <a:p>
            <a:r>
              <a:rPr lang="is-IS" baseline="0" dirty="0" smtClean="0"/>
              <a:t>Eru erfiðleikar bara verkefni til að sigrast á,  eða munu erfiðleikarnir brjóta mig niður....</a:t>
            </a:r>
          </a:p>
          <a:p>
            <a:endParaRPr lang="is-IS" baseline="0" dirty="0" smtClean="0"/>
          </a:p>
          <a:p>
            <a:r>
              <a:rPr lang="is-IS" baseline="0" dirty="0" smtClean="0"/>
              <a:t>Þessi svör finnur barnið út smám saman  í samskiptum við aðalumönnunaraðila sinn.....og það sem barnið finnur ....mótar grunnviðhorf þess til sjálf sín og annarra..... Grunnur að þessum viðhorfum er þegar kominn við 12 til 18 mánaða aldur.</a:t>
            </a:r>
          </a:p>
          <a:p>
            <a:endParaRPr lang="is-IS" baseline="0" dirty="0" smtClean="0"/>
          </a:p>
        </p:txBody>
      </p:sp>
      <p:sp>
        <p:nvSpPr>
          <p:cNvPr id="4" name="Slide Number Placeholder 3"/>
          <p:cNvSpPr>
            <a:spLocks noGrp="1"/>
          </p:cNvSpPr>
          <p:nvPr>
            <p:ph type="sldNum" sz="quarter" idx="10"/>
          </p:nvPr>
        </p:nvSpPr>
        <p:spPr/>
        <p:txBody>
          <a:bodyPr/>
          <a:lstStyle/>
          <a:p>
            <a:fld id="{EAD9FECC-8D23-44A4-A0D9-674B0AD381D2}" type="slidenum">
              <a:rPr lang="is-IS" smtClean="0">
                <a:solidFill>
                  <a:prstClr val="black"/>
                </a:solidFill>
              </a:rPr>
              <a:pPr/>
              <a:t>26</a:t>
            </a:fld>
            <a:endParaRPr lang="is-IS">
              <a:solidFill>
                <a:prstClr val="black"/>
              </a:solidFill>
            </a:endParaRPr>
          </a:p>
        </p:txBody>
      </p:sp>
    </p:spTree>
    <p:extLst>
      <p:ext uri="{BB962C8B-B14F-4D97-AF65-F5344CB8AC3E}">
        <p14:creationId xmlns:p14="http://schemas.microsoft.com/office/powerpoint/2010/main" val="413708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C49517BC-A881-4856-89A3-4B3D124621A9}" type="slidenum">
              <a:rPr lang="en-GB" smtClean="0"/>
              <a:pPr/>
              <a:t>29</a:t>
            </a:fld>
            <a:endParaRPr lang="en-GB" smtClean="0"/>
          </a:p>
        </p:txBody>
      </p:sp>
      <p:sp>
        <p:nvSpPr>
          <p:cNvPr id="36866" name="Rectangle 6"/>
          <p:cNvSpPr txBox="1">
            <a:spLocks noGrp="1" noChangeArrowheads="1"/>
          </p:cNvSpPr>
          <p:nvPr/>
        </p:nvSpPr>
        <p:spPr bwMode="auto">
          <a:xfrm>
            <a:off x="2" y="8684826"/>
            <a:ext cx="2972547" cy="457711"/>
          </a:xfrm>
          <a:prstGeom prst="rect">
            <a:avLst/>
          </a:prstGeom>
          <a:noFill/>
          <a:ln w="9525">
            <a:noFill/>
            <a:miter lim="800000"/>
            <a:headEnd/>
            <a:tailEnd/>
          </a:ln>
        </p:spPr>
        <p:txBody>
          <a:bodyPr anchor="b"/>
          <a:lstStyle/>
          <a:p>
            <a:r>
              <a:rPr lang="en-GB" sz="1200"/>
              <a:t>Solihull Approach: solihullapproach@solihull-ct.nhs.uk  Solihull Approach Antenatal 2 day Foundation Training </a:t>
            </a:r>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a:ln/>
        </p:spPr>
        <p:txBody>
          <a:bodyPr>
            <a:normAutofit fontScale="92500" lnSpcReduction="10000"/>
          </a:bodyPr>
          <a:lstStyle/>
          <a:p>
            <a:pPr eaLnBrk="1" hangingPunct="1">
              <a:lnSpc>
                <a:spcPct val="90000"/>
              </a:lnSpc>
            </a:pPr>
            <a:r>
              <a:rPr lang="en-US" b="1" dirty="0" err="1" smtClean="0"/>
              <a:t>Mig</a:t>
            </a:r>
            <a:r>
              <a:rPr lang="en-US" b="1" dirty="0" smtClean="0"/>
              <a:t> </a:t>
            </a:r>
            <a:r>
              <a:rPr lang="en-US" b="1" dirty="0" err="1" smtClean="0"/>
              <a:t>langar</a:t>
            </a:r>
            <a:r>
              <a:rPr lang="en-US" b="1" dirty="0" smtClean="0"/>
              <a:t> </a:t>
            </a:r>
            <a:r>
              <a:rPr lang="en-US" b="1" dirty="0" err="1" smtClean="0"/>
              <a:t>að</a:t>
            </a:r>
            <a:r>
              <a:rPr lang="en-US" b="1" dirty="0" smtClean="0"/>
              <a:t> </a:t>
            </a:r>
            <a:r>
              <a:rPr lang="en-US" b="1" dirty="0" err="1" smtClean="0"/>
              <a:t>kynna</a:t>
            </a:r>
            <a:r>
              <a:rPr lang="en-US" b="1" dirty="0" smtClean="0"/>
              <a:t> </a:t>
            </a:r>
            <a:r>
              <a:rPr lang="en-US" b="1" dirty="0" err="1" smtClean="0"/>
              <a:t>ykkur</a:t>
            </a:r>
            <a:r>
              <a:rPr lang="en-US" b="1" dirty="0" smtClean="0"/>
              <a:t> </a:t>
            </a:r>
            <a:r>
              <a:rPr lang="en-US" b="1" dirty="0" err="1" smtClean="0"/>
              <a:t>aðferð</a:t>
            </a:r>
            <a:r>
              <a:rPr lang="en-US" b="1" baseline="0" dirty="0" smtClean="0"/>
              <a:t> </a:t>
            </a:r>
            <a:r>
              <a:rPr lang="en-US" b="1" baseline="0" dirty="0" err="1" smtClean="0"/>
              <a:t>sem</a:t>
            </a:r>
            <a:r>
              <a:rPr lang="en-US" b="1" baseline="0" dirty="0" smtClean="0"/>
              <a:t> </a:t>
            </a:r>
            <a:r>
              <a:rPr lang="en-US" b="1" baseline="0" dirty="0" err="1" smtClean="0"/>
              <a:t>hefur</a:t>
            </a:r>
            <a:r>
              <a:rPr lang="en-US" b="1" baseline="0" dirty="0" smtClean="0"/>
              <a:t> </a:t>
            </a:r>
            <a:r>
              <a:rPr lang="en-US" b="1" baseline="0" dirty="0" err="1" smtClean="0"/>
              <a:t>rutt</a:t>
            </a:r>
            <a:r>
              <a:rPr lang="en-US" b="1" baseline="0" dirty="0" smtClean="0"/>
              <a:t> </a:t>
            </a:r>
            <a:r>
              <a:rPr lang="en-US" b="1" baseline="0" dirty="0" err="1" smtClean="0"/>
              <a:t>sér</a:t>
            </a:r>
            <a:r>
              <a:rPr lang="en-US" b="1" baseline="0" dirty="0" smtClean="0"/>
              <a:t> </a:t>
            </a:r>
            <a:r>
              <a:rPr lang="en-US" b="1" baseline="0" dirty="0" err="1" smtClean="0"/>
              <a:t>til</a:t>
            </a:r>
            <a:r>
              <a:rPr lang="en-US" b="1" baseline="0" dirty="0" smtClean="0"/>
              <a:t> </a:t>
            </a:r>
            <a:r>
              <a:rPr lang="en-US" b="1" baseline="0" dirty="0" err="1" smtClean="0"/>
              <a:t>rúms</a:t>
            </a:r>
            <a:r>
              <a:rPr lang="en-US" b="1" baseline="0" dirty="0" smtClean="0"/>
              <a:t> í </a:t>
            </a:r>
            <a:r>
              <a:rPr lang="en-US" b="1" baseline="0" dirty="0" err="1" smtClean="0"/>
              <a:t>Bretlandi</a:t>
            </a:r>
            <a:r>
              <a:rPr lang="en-US" b="1" baseline="0" dirty="0" smtClean="0"/>
              <a:t> og </a:t>
            </a:r>
            <a:r>
              <a:rPr lang="en-US" b="1" baseline="0" dirty="0" err="1" smtClean="0"/>
              <a:t>Skotlandi</a:t>
            </a:r>
            <a:r>
              <a:rPr lang="en-US" b="1" baseline="0" dirty="0" smtClean="0"/>
              <a:t> og </a:t>
            </a:r>
            <a:r>
              <a:rPr lang="en-US" b="1" baseline="0" dirty="0" err="1" smtClean="0"/>
              <a:t>er</a:t>
            </a:r>
            <a:r>
              <a:rPr lang="en-US" b="1" baseline="0" dirty="0" smtClean="0"/>
              <a:t> </a:t>
            </a:r>
            <a:r>
              <a:rPr lang="en-US" b="1" baseline="0" dirty="0" err="1" smtClean="0"/>
              <a:t>m.a.</a:t>
            </a:r>
            <a:r>
              <a:rPr lang="en-US" b="1" baseline="0" dirty="0" smtClean="0"/>
              <a:t> </a:t>
            </a:r>
            <a:r>
              <a:rPr lang="en-US" b="1" baseline="0" dirty="0" err="1" smtClean="0"/>
              <a:t>nefnd</a:t>
            </a:r>
            <a:r>
              <a:rPr lang="en-US" b="1" baseline="0" dirty="0" smtClean="0"/>
              <a:t> í NICE guideline </a:t>
            </a:r>
            <a:r>
              <a:rPr lang="en-US" b="1" baseline="0" dirty="0" err="1" smtClean="0"/>
              <a:t>sem</a:t>
            </a:r>
            <a:r>
              <a:rPr lang="en-US" b="1" baseline="0" dirty="0" smtClean="0"/>
              <a:t> </a:t>
            </a:r>
            <a:r>
              <a:rPr lang="en-US" b="1" baseline="0" dirty="0" err="1" smtClean="0"/>
              <a:t>gagnreynd</a:t>
            </a:r>
            <a:r>
              <a:rPr lang="en-US" b="1" baseline="0" dirty="0" smtClean="0"/>
              <a:t> </a:t>
            </a:r>
            <a:r>
              <a:rPr lang="en-US" b="1" baseline="0" dirty="0" err="1" smtClean="0"/>
              <a:t>aðferð</a:t>
            </a:r>
            <a:r>
              <a:rPr lang="en-US" b="1" baseline="0" dirty="0" smtClean="0"/>
              <a:t> </a:t>
            </a:r>
            <a:r>
              <a:rPr lang="en-US" b="1" baseline="0" dirty="0" err="1" smtClean="0"/>
              <a:t>til</a:t>
            </a:r>
            <a:r>
              <a:rPr lang="en-US" b="1" baseline="0" dirty="0" smtClean="0"/>
              <a:t> </a:t>
            </a:r>
            <a:r>
              <a:rPr lang="en-US" b="1" baseline="0" dirty="0" err="1" smtClean="0"/>
              <a:t>að</a:t>
            </a:r>
            <a:r>
              <a:rPr lang="en-US" b="1" baseline="0" dirty="0" smtClean="0"/>
              <a:t> </a:t>
            </a:r>
            <a:r>
              <a:rPr lang="en-US" b="1" baseline="0" dirty="0" err="1" smtClean="0"/>
              <a:t>auka</a:t>
            </a:r>
            <a:r>
              <a:rPr lang="en-US" b="1" baseline="0" dirty="0" smtClean="0"/>
              <a:t> </a:t>
            </a:r>
            <a:r>
              <a:rPr lang="en-US" b="1" baseline="0" dirty="0" err="1" smtClean="0"/>
              <a:t>foreldrafærni</a:t>
            </a:r>
            <a:r>
              <a:rPr lang="en-US" b="1" baseline="0" dirty="0" smtClean="0"/>
              <a:t> og </a:t>
            </a:r>
            <a:r>
              <a:rPr lang="en-US" b="1" baseline="0" dirty="0" err="1" smtClean="0"/>
              <a:t>gefa</a:t>
            </a:r>
            <a:r>
              <a:rPr lang="en-US" b="1" baseline="0" dirty="0" smtClean="0"/>
              <a:t> </a:t>
            </a:r>
            <a:r>
              <a:rPr lang="en-US" b="1" baseline="0" dirty="0" err="1" smtClean="0"/>
              <a:t>þverstofnanalega</a:t>
            </a:r>
            <a:r>
              <a:rPr lang="en-US" b="1" baseline="0" dirty="0" smtClean="0"/>
              <a:t> </a:t>
            </a:r>
            <a:r>
              <a:rPr lang="en-US" b="1" baseline="0" dirty="0" err="1" smtClean="0"/>
              <a:t>sameiginlega</a:t>
            </a:r>
            <a:r>
              <a:rPr lang="en-US" b="1" baseline="0" dirty="0" smtClean="0"/>
              <a:t> </a:t>
            </a:r>
            <a:r>
              <a:rPr lang="en-US" b="1" baseline="0" dirty="0" err="1" smtClean="0"/>
              <a:t>sýn</a:t>
            </a:r>
            <a:r>
              <a:rPr lang="en-US" b="1" baseline="0" dirty="0" smtClean="0"/>
              <a:t> á </a:t>
            </a:r>
            <a:r>
              <a:rPr lang="en-US" b="1" baseline="0" dirty="0" err="1" smtClean="0"/>
              <a:t>leiðir</a:t>
            </a:r>
            <a:r>
              <a:rPr lang="en-US" b="1" baseline="0" dirty="0" smtClean="0"/>
              <a:t> </a:t>
            </a:r>
            <a:r>
              <a:rPr lang="en-US" b="1" baseline="0" dirty="0" err="1" smtClean="0"/>
              <a:t>til</a:t>
            </a:r>
            <a:r>
              <a:rPr lang="en-US" b="1" baseline="0" dirty="0" smtClean="0"/>
              <a:t> </a:t>
            </a:r>
            <a:r>
              <a:rPr lang="en-US" b="1" baseline="0" dirty="0" err="1" smtClean="0"/>
              <a:t>að</a:t>
            </a:r>
            <a:r>
              <a:rPr lang="en-US" b="1" baseline="0" dirty="0" smtClean="0"/>
              <a:t>  </a:t>
            </a:r>
            <a:r>
              <a:rPr lang="en-US" b="1" baseline="0" dirty="0" err="1" smtClean="0"/>
              <a:t>bæta</a:t>
            </a:r>
            <a:r>
              <a:rPr lang="en-US" b="1" baseline="0" dirty="0" smtClean="0"/>
              <a:t> </a:t>
            </a:r>
            <a:r>
              <a:rPr lang="en-US" b="1" baseline="0" dirty="0" err="1" smtClean="0"/>
              <a:t>geðheilsu</a:t>
            </a:r>
            <a:r>
              <a:rPr lang="en-US" b="1" baseline="0" dirty="0" smtClean="0"/>
              <a:t>  og </a:t>
            </a:r>
            <a:r>
              <a:rPr lang="en-US" b="1" baseline="0" dirty="0" err="1" smtClean="0"/>
              <a:t>velferð</a:t>
            </a:r>
            <a:r>
              <a:rPr lang="en-US" b="1" baseline="0" dirty="0" smtClean="0"/>
              <a:t> barna.</a:t>
            </a:r>
          </a:p>
          <a:p>
            <a:pPr eaLnBrk="1" hangingPunct="1">
              <a:lnSpc>
                <a:spcPct val="90000"/>
              </a:lnSpc>
            </a:pPr>
            <a:r>
              <a:rPr lang="en-US" b="1" dirty="0" err="1" smtClean="0"/>
              <a:t>Þessi</a:t>
            </a:r>
            <a:r>
              <a:rPr lang="en-US" b="1" dirty="0" smtClean="0"/>
              <a:t> </a:t>
            </a:r>
            <a:r>
              <a:rPr lang="en-US" b="1" dirty="0" err="1" smtClean="0"/>
              <a:t>aðferð</a:t>
            </a:r>
            <a:r>
              <a:rPr lang="en-US" b="1" dirty="0" smtClean="0"/>
              <a:t> </a:t>
            </a:r>
            <a:r>
              <a:rPr lang="en-US" b="1" dirty="0" err="1" smtClean="0"/>
              <a:t>tekur</a:t>
            </a:r>
            <a:r>
              <a:rPr lang="en-US" b="1" baseline="0" dirty="0" smtClean="0"/>
              <a:t> </a:t>
            </a:r>
            <a:r>
              <a:rPr lang="en-US" b="1" baseline="0" dirty="0" err="1" smtClean="0"/>
              <a:t>fyrst</a:t>
            </a:r>
            <a:r>
              <a:rPr lang="en-US" b="1" baseline="0" dirty="0" smtClean="0"/>
              <a:t> og </a:t>
            </a:r>
            <a:r>
              <a:rPr lang="en-US" b="1" baseline="0" dirty="0" err="1" smtClean="0"/>
              <a:t>fremst</a:t>
            </a:r>
            <a:r>
              <a:rPr lang="en-US" b="1" baseline="0" dirty="0" smtClean="0"/>
              <a:t> </a:t>
            </a:r>
            <a:r>
              <a:rPr lang="en-US" b="1" baseline="0" dirty="0" err="1" smtClean="0"/>
              <a:t>tillit</a:t>
            </a:r>
            <a:r>
              <a:rPr lang="en-US" b="1" baseline="0" dirty="0" smtClean="0"/>
              <a:t> </a:t>
            </a:r>
            <a:r>
              <a:rPr lang="en-US" b="1" baseline="0" dirty="0" err="1" smtClean="0"/>
              <a:t>til</a:t>
            </a:r>
            <a:r>
              <a:rPr lang="en-US" b="1" baseline="0" dirty="0" smtClean="0"/>
              <a:t> </a:t>
            </a:r>
            <a:r>
              <a:rPr lang="en-US" b="1" baseline="0" dirty="0" err="1" smtClean="0"/>
              <a:t>tilfinningalegra</a:t>
            </a:r>
            <a:r>
              <a:rPr lang="en-US" b="1" baseline="0" dirty="0" smtClean="0"/>
              <a:t> </a:t>
            </a:r>
            <a:r>
              <a:rPr lang="en-US" b="1" baseline="0" dirty="0" err="1" smtClean="0"/>
              <a:t>þarfa</a:t>
            </a:r>
            <a:r>
              <a:rPr lang="en-US" b="1" baseline="0" dirty="0" smtClean="0"/>
              <a:t> barna </a:t>
            </a:r>
            <a:r>
              <a:rPr lang="en-US" b="1" baseline="0" dirty="0" err="1" smtClean="0"/>
              <a:t>en</a:t>
            </a:r>
            <a:r>
              <a:rPr lang="en-US" b="1" baseline="0" dirty="0" smtClean="0"/>
              <a:t> </a:t>
            </a:r>
            <a:r>
              <a:rPr lang="en-US" b="1" baseline="0" dirty="0" err="1" smtClean="0"/>
              <a:t>einblínir</a:t>
            </a:r>
            <a:r>
              <a:rPr lang="en-US" b="1" baseline="0" dirty="0" smtClean="0"/>
              <a:t> </a:t>
            </a:r>
            <a:r>
              <a:rPr lang="en-US" b="1" baseline="0" dirty="0" err="1" smtClean="0"/>
              <a:t>ekki</a:t>
            </a:r>
            <a:r>
              <a:rPr lang="en-US" b="1" baseline="0" dirty="0" smtClean="0"/>
              <a:t> </a:t>
            </a:r>
            <a:r>
              <a:rPr lang="en-US" b="1" baseline="0" dirty="0" err="1" smtClean="0"/>
              <a:t>aðeins</a:t>
            </a:r>
            <a:r>
              <a:rPr lang="en-US" b="1" baseline="0" dirty="0" smtClean="0"/>
              <a:t> á </a:t>
            </a:r>
            <a:r>
              <a:rPr lang="en-US" b="1" baseline="0" dirty="0" err="1" smtClean="0"/>
              <a:t>atferlismótun</a:t>
            </a:r>
            <a:r>
              <a:rPr lang="en-US" b="1" baseline="0" dirty="0" smtClean="0"/>
              <a:t> </a:t>
            </a:r>
            <a:r>
              <a:rPr lang="is-IS" b="1" baseline="0" dirty="0" smtClean="0"/>
              <a:t>eins og mörg módel  hafa áður gert.</a:t>
            </a:r>
            <a:endParaRPr lang="en-GB" altLang="en-US" sz="1200" i="1" dirty="0" smtClean="0">
              <a:solidFill>
                <a:srgbClr val="000080"/>
              </a:solidFill>
            </a:endParaRPr>
          </a:p>
          <a:p>
            <a:pPr eaLnBrk="1" hangingPunct="1">
              <a:lnSpc>
                <a:spcPct val="90000"/>
              </a:lnSpc>
            </a:pPr>
            <a:r>
              <a:rPr lang="en-GB" altLang="en-US" sz="1200" b="1" i="1" dirty="0" err="1" smtClean="0">
                <a:solidFill>
                  <a:srgbClr val="000080"/>
                </a:solidFill>
              </a:rPr>
              <a:t>Þessi</a:t>
            </a:r>
            <a:r>
              <a:rPr lang="en-GB" altLang="en-US" sz="1200" b="1" i="1" baseline="0" dirty="0" smtClean="0">
                <a:solidFill>
                  <a:srgbClr val="000080"/>
                </a:solidFill>
              </a:rPr>
              <a:t> </a:t>
            </a:r>
            <a:r>
              <a:rPr lang="en-GB" altLang="en-US" sz="1200" b="1" i="1" baseline="0" dirty="0" err="1" smtClean="0">
                <a:solidFill>
                  <a:srgbClr val="000080"/>
                </a:solidFill>
              </a:rPr>
              <a:t>aðferð</a:t>
            </a:r>
            <a:r>
              <a:rPr lang="en-GB" altLang="en-US" sz="1200" b="1" i="1" baseline="0" dirty="0" smtClean="0">
                <a:solidFill>
                  <a:srgbClr val="000080"/>
                </a:solidFill>
              </a:rPr>
              <a:t> </a:t>
            </a:r>
            <a:r>
              <a:rPr lang="en-GB" altLang="en-US" sz="1200" b="1" i="1" baseline="0" dirty="0" err="1" smtClean="0">
                <a:solidFill>
                  <a:srgbClr val="000080"/>
                </a:solidFill>
              </a:rPr>
              <a:t>byggir</a:t>
            </a:r>
            <a:r>
              <a:rPr lang="en-GB" altLang="en-US" sz="1200" b="1" i="1" baseline="0" dirty="0" smtClean="0">
                <a:solidFill>
                  <a:srgbClr val="000080"/>
                </a:solidFill>
              </a:rPr>
              <a:t> á ….</a:t>
            </a:r>
            <a:r>
              <a:rPr lang="en-GB" altLang="en-US" sz="1200" b="1" i="1" dirty="0" err="1" smtClean="0">
                <a:solidFill>
                  <a:srgbClr val="000080"/>
                </a:solidFill>
              </a:rPr>
              <a:t>Tengslakenningum</a:t>
            </a:r>
            <a:r>
              <a:rPr lang="en-GB" altLang="en-US" sz="1200" b="1" i="1" baseline="0" dirty="0" smtClean="0">
                <a:solidFill>
                  <a:srgbClr val="000080"/>
                </a:solidFill>
              </a:rPr>
              <a:t> og </a:t>
            </a:r>
            <a:r>
              <a:rPr lang="en-GB" altLang="en-US" sz="1200" b="1" i="1" dirty="0" err="1" smtClean="0">
                <a:solidFill>
                  <a:srgbClr val="000080"/>
                </a:solidFill>
              </a:rPr>
              <a:t>taugalífeðlisfræði</a:t>
            </a:r>
            <a:endParaRPr lang="en-GB" altLang="en-US" sz="1200" i="1" dirty="0" smtClean="0">
              <a:solidFill>
                <a:srgbClr val="000080"/>
              </a:solidFill>
            </a:endParaRPr>
          </a:p>
          <a:p>
            <a:pPr eaLnBrk="1" hangingPunct="1">
              <a:lnSpc>
                <a:spcPct val="90000"/>
              </a:lnSpc>
            </a:pPr>
            <a:r>
              <a:rPr lang="en-GB" altLang="en-US" sz="1200" i="1" dirty="0" smtClean="0">
                <a:solidFill>
                  <a:srgbClr val="000080"/>
                </a:solidFill>
              </a:rPr>
              <a:t>Solihull </a:t>
            </a:r>
            <a:r>
              <a:rPr lang="en-GB" altLang="en-US" sz="1200" i="1" dirty="0" err="1" smtClean="0">
                <a:solidFill>
                  <a:srgbClr val="000080"/>
                </a:solidFill>
              </a:rPr>
              <a:t>Aðferðin</a:t>
            </a:r>
            <a:r>
              <a:rPr lang="en-GB" altLang="en-US" sz="1200" i="1" baseline="0" dirty="0" smtClean="0">
                <a:solidFill>
                  <a:srgbClr val="000080"/>
                </a:solidFill>
              </a:rPr>
              <a:t> </a:t>
            </a:r>
            <a:r>
              <a:rPr lang="en-GB" altLang="en-US" sz="1200" i="1" dirty="0" smtClean="0">
                <a:solidFill>
                  <a:srgbClr val="000080"/>
                </a:solidFill>
              </a:rPr>
              <a:t> </a:t>
            </a:r>
            <a:r>
              <a:rPr lang="en-GB" altLang="en-US" sz="1200" i="1" dirty="0" err="1" smtClean="0">
                <a:solidFill>
                  <a:srgbClr val="000080"/>
                </a:solidFill>
              </a:rPr>
              <a:t>leitar</a:t>
            </a:r>
            <a:r>
              <a:rPr lang="en-GB" altLang="en-US" sz="1200" i="1" dirty="0" smtClean="0">
                <a:solidFill>
                  <a:srgbClr val="000080"/>
                </a:solidFill>
              </a:rPr>
              <a:t> í </a:t>
            </a:r>
            <a:r>
              <a:rPr lang="en-GB" altLang="en-US" sz="1200" i="1" dirty="0" err="1" smtClean="0">
                <a:solidFill>
                  <a:srgbClr val="000080"/>
                </a:solidFill>
              </a:rPr>
              <a:t>smiðju</a:t>
            </a:r>
            <a:r>
              <a:rPr lang="en-GB" altLang="en-US" sz="1200" i="1" dirty="0" smtClean="0">
                <a:solidFill>
                  <a:srgbClr val="000080"/>
                </a:solidFill>
              </a:rPr>
              <a:t> 3þriggja</a:t>
            </a:r>
            <a:r>
              <a:rPr lang="en-GB" altLang="en-US" sz="1200" i="1" baseline="0" dirty="0" smtClean="0">
                <a:solidFill>
                  <a:srgbClr val="000080"/>
                </a:solidFill>
              </a:rPr>
              <a:t>  </a:t>
            </a:r>
            <a:r>
              <a:rPr lang="en-GB" altLang="en-US" sz="1200" i="1" baseline="0" dirty="0" err="1" smtClean="0">
                <a:solidFill>
                  <a:srgbClr val="000080"/>
                </a:solidFill>
              </a:rPr>
              <a:t>virtra</a:t>
            </a:r>
            <a:r>
              <a:rPr lang="en-GB" altLang="en-US" sz="1200" i="1" baseline="0" dirty="0" smtClean="0">
                <a:solidFill>
                  <a:srgbClr val="000080"/>
                </a:solidFill>
              </a:rPr>
              <a:t> </a:t>
            </a:r>
            <a:r>
              <a:rPr lang="en-GB" altLang="en-US" sz="1200" i="1" dirty="0" err="1" smtClean="0">
                <a:solidFill>
                  <a:srgbClr val="000080"/>
                </a:solidFill>
              </a:rPr>
              <a:t>fræðimanna</a:t>
            </a:r>
            <a:r>
              <a:rPr lang="en-GB" altLang="en-US" sz="1200" i="1" baseline="0" dirty="0" smtClean="0">
                <a:solidFill>
                  <a:srgbClr val="000080"/>
                </a:solidFill>
              </a:rPr>
              <a:t> </a:t>
            </a:r>
            <a:r>
              <a:rPr lang="en-GB" altLang="en-US" sz="1200" i="1" baseline="0" dirty="0" err="1" smtClean="0">
                <a:solidFill>
                  <a:srgbClr val="000080"/>
                </a:solidFill>
              </a:rPr>
              <a:t>hver</a:t>
            </a:r>
            <a:r>
              <a:rPr lang="en-GB" altLang="en-US" sz="1200" i="1" baseline="0" dirty="0" smtClean="0">
                <a:solidFill>
                  <a:srgbClr val="000080"/>
                </a:solidFill>
              </a:rPr>
              <a:t> á </a:t>
            </a:r>
            <a:r>
              <a:rPr lang="en-GB" altLang="en-US" sz="1200" i="1" baseline="0" dirty="0" err="1" smtClean="0">
                <a:solidFill>
                  <a:srgbClr val="000080"/>
                </a:solidFill>
              </a:rPr>
              <a:t>sínu</a:t>
            </a:r>
            <a:r>
              <a:rPr lang="en-GB" altLang="en-US" sz="1200" i="1" baseline="0" dirty="0" smtClean="0">
                <a:solidFill>
                  <a:srgbClr val="000080"/>
                </a:solidFill>
              </a:rPr>
              <a:t> </a:t>
            </a:r>
            <a:r>
              <a:rPr lang="en-GB" altLang="en-US" sz="1200" i="1" baseline="0" dirty="0" err="1" smtClean="0">
                <a:solidFill>
                  <a:srgbClr val="000080"/>
                </a:solidFill>
              </a:rPr>
              <a:t>sviði</a:t>
            </a:r>
            <a:r>
              <a:rPr lang="en-GB" altLang="en-US" sz="1200" i="1" baseline="0" dirty="0" smtClean="0">
                <a:solidFill>
                  <a:srgbClr val="000080"/>
                </a:solidFill>
              </a:rPr>
              <a:t>…</a:t>
            </a:r>
            <a:endParaRPr lang="en-GB" altLang="en-US" sz="1200" i="1" dirty="0" smtClean="0">
              <a:solidFill>
                <a:srgbClr val="000080"/>
              </a:solidFill>
            </a:endParaRPr>
          </a:p>
          <a:p>
            <a:pPr eaLnBrk="1" hangingPunct="1">
              <a:lnSpc>
                <a:spcPct val="90000"/>
              </a:lnSpc>
              <a:buFontTx/>
              <a:buNone/>
            </a:pPr>
            <a:r>
              <a:rPr lang="en-GB" altLang="en-US" sz="1200" i="1" dirty="0" smtClean="0">
                <a:solidFill>
                  <a:srgbClr val="000099"/>
                </a:solidFill>
              </a:rPr>
              <a:t>	</a:t>
            </a:r>
            <a:r>
              <a:rPr lang="en-GB" altLang="en-US" sz="1200" i="1" dirty="0" smtClean="0">
                <a:solidFill>
                  <a:srgbClr val="006600"/>
                </a:solidFill>
              </a:rPr>
              <a:t>-</a:t>
            </a:r>
            <a:r>
              <a:rPr lang="en-GB" altLang="en-US" sz="1200" i="1" dirty="0" err="1" smtClean="0">
                <a:solidFill>
                  <a:srgbClr val="006600"/>
                </a:solidFill>
              </a:rPr>
              <a:t>Hugtakið</a:t>
            </a:r>
            <a:r>
              <a:rPr lang="en-GB" altLang="en-US" sz="1200" i="1" dirty="0" smtClean="0">
                <a:solidFill>
                  <a:srgbClr val="006600"/>
                </a:solidFill>
              </a:rPr>
              <a:t>  </a:t>
            </a:r>
            <a:r>
              <a:rPr lang="en-GB" altLang="en-US" sz="1200" i="1" dirty="0" smtClean="0">
                <a:solidFill>
                  <a:srgbClr val="000099"/>
                </a:solidFill>
              </a:rPr>
              <a:t> </a:t>
            </a:r>
            <a:r>
              <a:rPr lang="en-GB" altLang="en-US" sz="1200" b="1" i="1" dirty="0" smtClean="0">
                <a:solidFill>
                  <a:srgbClr val="006600"/>
                </a:solidFill>
              </a:rPr>
              <a:t>Containment –</a:t>
            </a:r>
            <a:r>
              <a:rPr lang="en-GB" altLang="en-US" sz="1200" b="1" i="1" dirty="0" smtClean="0">
                <a:solidFill>
                  <a:srgbClr val="A50021"/>
                </a:solidFill>
              </a:rPr>
              <a:t> </a:t>
            </a:r>
            <a:r>
              <a:rPr lang="en-GB" altLang="en-US" sz="1200" b="1" i="1" dirty="0" err="1" smtClean="0">
                <a:solidFill>
                  <a:srgbClr val="A50021"/>
                </a:solidFill>
              </a:rPr>
              <a:t>kemur</a:t>
            </a:r>
            <a:r>
              <a:rPr lang="en-GB" altLang="en-US" sz="1200" b="1" i="1" dirty="0" smtClean="0">
                <a:solidFill>
                  <a:srgbClr val="A50021"/>
                </a:solidFill>
              </a:rPr>
              <a:t> </a:t>
            </a:r>
            <a:r>
              <a:rPr lang="en-GB" altLang="en-US" sz="1200" b="1" i="1" dirty="0" err="1" smtClean="0">
                <a:solidFill>
                  <a:srgbClr val="A50021"/>
                </a:solidFill>
              </a:rPr>
              <a:t>úr</a:t>
            </a:r>
            <a:r>
              <a:rPr lang="en-GB" altLang="en-US" sz="1200" b="1" i="1" dirty="0" smtClean="0">
                <a:solidFill>
                  <a:srgbClr val="A50021"/>
                </a:solidFill>
              </a:rPr>
              <a:t> </a:t>
            </a:r>
            <a:r>
              <a:rPr lang="en-GB" altLang="en-US" sz="1200" b="1" i="1" dirty="0" err="1" smtClean="0">
                <a:solidFill>
                  <a:srgbClr val="A50021"/>
                </a:solidFill>
              </a:rPr>
              <a:t>sálgreiningu</a:t>
            </a:r>
            <a:r>
              <a:rPr lang="en-GB" altLang="en-US" sz="1200" b="1" i="1" baseline="0" dirty="0" smtClean="0">
                <a:solidFill>
                  <a:srgbClr val="A50021"/>
                </a:solidFill>
              </a:rPr>
              <a:t> </a:t>
            </a:r>
            <a:r>
              <a:rPr lang="en-GB" altLang="en-US" sz="1200" b="1" i="1" baseline="0" dirty="0" err="1" smtClean="0">
                <a:solidFill>
                  <a:srgbClr val="A50021"/>
                </a:solidFill>
              </a:rPr>
              <a:t>frá</a:t>
            </a:r>
            <a:r>
              <a:rPr lang="en-GB" altLang="en-US" sz="1200" b="1" i="1" baseline="0" dirty="0" smtClean="0">
                <a:solidFill>
                  <a:srgbClr val="A50021"/>
                </a:solidFill>
              </a:rPr>
              <a:t> </a:t>
            </a:r>
            <a:r>
              <a:rPr lang="en-GB" altLang="en-US" sz="1200" b="1" i="1" dirty="0" smtClean="0">
                <a:solidFill>
                  <a:srgbClr val="A50021"/>
                </a:solidFill>
              </a:rPr>
              <a:t>BION :</a:t>
            </a:r>
            <a:r>
              <a:rPr lang="en-GB" altLang="en-US" sz="1200" b="1" i="1" dirty="0" err="1" smtClean="0">
                <a:solidFill>
                  <a:srgbClr val="A50021"/>
                </a:solidFill>
              </a:rPr>
              <a:t>þetta</a:t>
            </a:r>
            <a:r>
              <a:rPr lang="en-GB" altLang="en-US" sz="1200" b="1" i="1" dirty="0" smtClean="0">
                <a:solidFill>
                  <a:srgbClr val="A50021"/>
                </a:solidFill>
              </a:rPr>
              <a:t> </a:t>
            </a:r>
            <a:r>
              <a:rPr lang="en-GB" altLang="en-US" sz="1200" b="1" i="1" dirty="0" err="1" smtClean="0">
                <a:solidFill>
                  <a:srgbClr val="A50021"/>
                </a:solidFill>
              </a:rPr>
              <a:t>þýðir</a:t>
            </a:r>
            <a:r>
              <a:rPr lang="en-GB" altLang="en-US" sz="1200" b="1" i="1" dirty="0" smtClean="0">
                <a:solidFill>
                  <a:srgbClr val="A50021"/>
                </a:solidFill>
              </a:rPr>
              <a:t> í </a:t>
            </a:r>
            <a:r>
              <a:rPr lang="en-GB" altLang="en-US" sz="1200" b="1" i="1" dirty="0" err="1" smtClean="0">
                <a:solidFill>
                  <a:srgbClr val="A50021"/>
                </a:solidFill>
              </a:rPr>
              <a:t>stuttu</a:t>
            </a:r>
            <a:r>
              <a:rPr lang="en-GB" altLang="en-US" sz="1200" b="1" i="1" dirty="0" smtClean="0">
                <a:solidFill>
                  <a:srgbClr val="A50021"/>
                </a:solidFill>
              </a:rPr>
              <a:t> </a:t>
            </a:r>
            <a:r>
              <a:rPr lang="en-GB" altLang="en-US" sz="1200" b="1" i="1" dirty="0" err="1" smtClean="0">
                <a:solidFill>
                  <a:srgbClr val="A50021"/>
                </a:solidFill>
              </a:rPr>
              <a:t>máli</a:t>
            </a:r>
            <a:r>
              <a:rPr lang="en-GB" altLang="en-US" sz="1200" b="1" i="1" dirty="0" smtClean="0">
                <a:solidFill>
                  <a:srgbClr val="A50021"/>
                </a:solidFill>
              </a:rPr>
              <a:t> </a:t>
            </a:r>
            <a:r>
              <a:rPr lang="en-GB" altLang="en-US" sz="1200" b="1" i="1" dirty="0" err="1" smtClean="0">
                <a:solidFill>
                  <a:srgbClr val="A50021"/>
                </a:solidFill>
              </a:rPr>
              <a:t>utanumhald</a:t>
            </a:r>
            <a:r>
              <a:rPr lang="en-GB" altLang="en-US" sz="1200" b="1" i="1" dirty="0" smtClean="0">
                <a:solidFill>
                  <a:srgbClr val="A50021"/>
                </a:solidFill>
              </a:rPr>
              <a:t> </a:t>
            </a:r>
            <a:r>
              <a:rPr lang="en-GB" altLang="en-US" sz="1200" b="1" i="1" baseline="0" dirty="0" smtClean="0">
                <a:solidFill>
                  <a:srgbClr val="A50021"/>
                </a:solidFill>
              </a:rPr>
              <a:t> </a:t>
            </a:r>
            <a:r>
              <a:rPr lang="en-GB" altLang="en-US" sz="1200" b="1" i="1" baseline="0" dirty="0" err="1" smtClean="0">
                <a:solidFill>
                  <a:srgbClr val="A50021"/>
                </a:solidFill>
              </a:rPr>
              <a:t>utan</a:t>
            </a:r>
            <a:r>
              <a:rPr lang="en-GB" altLang="en-US" sz="1200" b="1" i="1" baseline="0" dirty="0" smtClean="0">
                <a:solidFill>
                  <a:srgbClr val="A50021"/>
                </a:solidFill>
              </a:rPr>
              <a:t> um </a:t>
            </a:r>
            <a:r>
              <a:rPr lang="en-GB" altLang="en-US" sz="1200" b="1" i="1" baseline="0" dirty="0" err="1" smtClean="0">
                <a:solidFill>
                  <a:srgbClr val="A50021"/>
                </a:solidFill>
              </a:rPr>
              <a:t>þarfir</a:t>
            </a:r>
            <a:r>
              <a:rPr lang="en-GB" altLang="en-US" sz="1200" b="1" i="1" baseline="0" dirty="0" smtClean="0">
                <a:solidFill>
                  <a:srgbClr val="A50021"/>
                </a:solidFill>
              </a:rPr>
              <a:t> </a:t>
            </a:r>
            <a:r>
              <a:rPr lang="en-GB" altLang="en-US" sz="1200" b="1" i="1" baseline="0" dirty="0" err="1" smtClean="0">
                <a:solidFill>
                  <a:srgbClr val="A50021"/>
                </a:solidFill>
              </a:rPr>
              <a:t>barnsins</a:t>
            </a:r>
            <a:r>
              <a:rPr lang="en-GB" altLang="en-US" sz="1200" b="1" i="1" baseline="0" dirty="0" smtClean="0">
                <a:solidFill>
                  <a:srgbClr val="A50021"/>
                </a:solidFill>
              </a:rPr>
              <a:t> í </a:t>
            </a:r>
            <a:r>
              <a:rPr lang="en-GB" altLang="en-US" sz="1200" b="1" i="1" baseline="0" dirty="0" err="1" smtClean="0">
                <a:solidFill>
                  <a:srgbClr val="A50021"/>
                </a:solidFill>
              </a:rPr>
              <a:t>víðustum</a:t>
            </a:r>
            <a:r>
              <a:rPr lang="en-GB" altLang="en-US" sz="1200" b="1" i="1" baseline="0" dirty="0" smtClean="0">
                <a:solidFill>
                  <a:srgbClr val="A50021"/>
                </a:solidFill>
              </a:rPr>
              <a:t> </a:t>
            </a:r>
            <a:r>
              <a:rPr lang="en-GB" altLang="en-US" sz="1200" b="1" i="1" baseline="0" dirty="0" err="1" smtClean="0">
                <a:solidFill>
                  <a:srgbClr val="A50021"/>
                </a:solidFill>
              </a:rPr>
              <a:t>skilningi</a:t>
            </a:r>
            <a:r>
              <a:rPr lang="en-GB" altLang="en-US" sz="1200" b="1" i="1" baseline="0" dirty="0" smtClean="0">
                <a:solidFill>
                  <a:srgbClr val="A50021"/>
                </a:solidFill>
              </a:rPr>
              <a:t>, </a:t>
            </a:r>
            <a:r>
              <a:rPr lang="en-GB" altLang="en-US" sz="1200" b="1" i="1" baseline="0" dirty="0" err="1" smtClean="0">
                <a:solidFill>
                  <a:srgbClr val="A50021"/>
                </a:solidFill>
              </a:rPr>
              <a:t>líkamlega</a:t>
            </a:r>
            <a:r>
              <a:rPr lang="en-GB" altLang="en-US" sz="1200" b="1" i="1" baseline="0" dirty="0" smtClean="0">
                <a:solidFill>
                  <a:srgbClr val="A50021"/>
                </a:solidFill>
              </a:rPr>
              <a:t>, </a:t>
            </a:r>
            <a:r>
              <a:rPr lang="en-GB" altLang="en-US" sz="1200" b="1" i="1" baseline="0" dirty="0" err="1" smtClean="0">
                <a:solidFill>
                  <a:srgbClr val="A50021"/>
                </a:solidFill>
              </a:rPr>
              <a:t>tilfinningalega</a:t>
            </a:r>
            <a:r>
              <a:rPr lang="en-GB" altLang="en-US" sz="1200" b="1" i="1" baseline="0" dirty="0" smtClean="0">
                <a:solidFill>
                  <a:srgbClr val="A50021"/>
                </a:solidFill>
              </a:rPr>
              <a:t> og  </a:t>
            </a:r>
            <a:r>
              <a:rPr lang="en-GB" altLang="en-US" sz="1200" b="1" i="1" baseline="0" dirty="0" err="1" smtClean="0">
                <a:solidFill>
                  <a:srgbClr val="A50021"/>
                </a:solidFill>
              </a:rPr>
              <a:t>andlega</a:t>
            </a:r>
            <a:r>
              <a:rPr lang="en-GB" altLang="en-US" sz="1200" b="1" i="1" baseline="0" dirty="0" smtClean="0">
                <a:solidFill>
                  <a:srgbClr val="A50021"/>
                </a:solidFill>
              </a:rPr>
              <a:t> . </a:t>
            </a:r>
            <a:r>
              <a:rPr lang="en-GB" altLang="en-US" sz="1200" b="1" i="1" baseline="0" dirty="0" err="1" smtClean="0">
                <a:solidFill>
                  <a:srgbClr val="A50021"/>
                </a:solidFill>
              </a:rPr>
              <a:t>Að</a:t>
            </a:r>
            <a:r>
              <a:rPr lang="en-GB" altLang="en-US" sz="1200" b="1" i="1" baseline="0" dirty="0" smtClean="0">
                <a:solidFill>
                  <a:srgbClr val="A50021"/>
                </a:solidFill>
              </a:rPr>
              <a:t> </a:t>
            </a:r>
            <a:r>
              <a:rPr lang="en-GB" altLang="en-US" sz="1200" b="1" i="1" baseline="0" dirty="0" err="1" smtClean="0">
                <a:solidFill>
                  <a:srgbClr val="A50021"/>
                </a:solidFill>
              </a:rPr>
              <a:t>geta</a:t>
            </a:r>
            <a:r>
              <a:rPr lang="en-GB" altLang="en-US" sz="1200" b="1" i="1" baseline="0" dirty="0" smtClean="0">
                <a:solidFill>
                  <a:srgbClr val="A50021"/>
                </a:solidFill>
              </a:rPr>
              <a:t> </a:t>
            </a:r>
            <a:r>
              <a:rPr lang="en-GB" altLang="en-US" sz="1200" b="1" i="1" baseline="0" dirty="0" err="1" smtClean="0">
                <a:solidFill>
                  <a:srgbClr val="A50021"/>
                </a:solidFill>
              </a:rPr>
              <a:t>veitt</a:t>
            </a:r>
            <a:r>
              <a:rPr lang="en-GB" altLang="en-US" sz="1200" b="1" i="1" baseline="0" dirty="0" smtClean="0">
                <a:solidFill>
                  <a:srgbClr val="A50021"/>
                </a:solidFill>
              </a:rPr>
              <a:t> </a:t>
            </a:r>
            <a:r>
              <a:rPr lang="en-GB" altLang="en-US" sz="1200" b="1" i="1" baseline="0" dirty="0" err="1" smtClean="0">
                <a:solidFill>
                  <a:srgbClr val="A50021"/>
                </a:solidFill>
              </a:rPr>
              <a:t>barninu</a:t>
            </a:r>
            <a:r>
              <a:rPr lang="en-GB" altLang="en-US" sz="1200" b="1" i="1" baseline="0" dirty="0" smtClean="0">
                <a:solidFill>
                  <a:srgbClr val="A50021"/>
                </a:solidFill>
              </a:rPr>
              <a:t> </a:t>
            </a:r>
            <a:r>
              <a:rPr lang="en-GB" altLang="en-US" sz="1200" b="1" i="1" baseline="0" dirty="0" err="1" smtClean="0">
                <a:solidFill>
                  <a:srgbClr val="A50021"/>
                </a:solidFill>
              </a:rPr>
              <a:t>virka</a:t>
            </a:r>
            <a:r>
              <a:rPr lang="en-GB" altLang="en-US" sz="1200" b="1" i="1" baseline="0" dirty="0" smtClean="0">
                <a:solidFill>
                  <a:srgbClr val="A50021"/>
                </a:solidFill>
              </a:rPr>
              <a:t> </a:t>
            </a:r>
            <a:r>
              <a:rPr lang="en-GB" altLang="en-US" sz="1200" b="1" i="1" baseline="0" dirty="0" err="1" smtClean="0">
                <a:solidFill>
                  <a:srgbClr val="A50021"/>
                </a:solidFill>
              </a:rPr>
              <a:t>hlustun</a:t>
            </a:r>
            <a:r>
              <a:rPr lang="en-GB" altLang="en-US" sz="1200" b="1" i="1" baseline="0" dirty="0" smtClean="0">
                <a:solidFill>
                  <a:srgbClr val="A50021"/>
                </a:solidFill>
              </a:rPr>
              <a:t>, </a:t>
            </a:r>
            <a:r>
              <a:rPr lang="en-GB" altLang="en-US" sz="1200" b="1" i="1" baseline="0" dirty="0" err="1" smtClean="0">
                <a:solidFill>
                  <a:srgbClr val="A50021"/>
                </a:solidFill>
              </a:rPr>
              <a:t>hluttekningu</a:t>
            </a:r>
            <a:r>
              <a:rPr lang="en-GB" altLang="en-US" sz="1200" b="1" i="1" baseline="0" dirty="0" smtClean="0">
                <a:solidFill>
                  <a:srgbClr val="A50021"/>
                </a:solidFill>
              </a:rPr>
              <a:t> og </a:t>
            </a:r>
            <a:r>
              <a:rPr lang="en-GB" altLang="en-US" sz="1200" b="1" i="1" baseline="0" dirty="0" err="1" smtClean="0">
                <a:solidFill>
                  <a:srgbClr val="A50021"/>
                </a:solidFill>
              </a:rPr>
              <a:t>huggun</a:t>
            </a:r>
            <a:r>
              <a:rPr lang="en-GB" altLang="en-US" sz="1200" b="1" i="1" baseline="0" dirty="0" smtClean="0">
                <a:solidFill>
                  <a:srgbClr val="A50021"/>
                </a:solidFill>
              </a:rPr>
              <a:t> í </a:t>
            </a:r>
            <a:r>
              <a:rPr lang="en-GB" altLang="en-US" sz="1200" b="1" i="1" baseline="0" dirty="0" err="1" smtClean="0">
                <a:solidFill>
                  <a:srgbClr val="A50021"/>
                </a:solidFill>
              </a:rPr>
              <a:t>erfiðum</a:t>
            </a:r>
            <a:r>
              <a:rPr lang="en-GB" altLang="en-US" sz="1200" b="1" i="1" baseline="0" dirty="0" smtClean="0">
                <a:solidFill>
                  <a:srgbClr val="A50021"/>
                </a:solidFill>
              </a:rPr>
              <a:t> </a:t>
            </a:r>
            <a:r>
              <a:rPr lang="en-GB" altLang="en-US" sz="1200" b="1" i="1" baseline="0" dirty="0" err="1" smtClean="0">
                <a:solidFill>
                  <a:srgbClr val="A50021"/>
                </a:solidFill>
              </a:rPr>
              <a:t>aðstæðum</a:t>
            </a:r>
            <a:r>
              <a:rPr lang="en-GB" altLang="en-US" sz="1200" b="1" i="1" baseline="0" dirty="0" smtClean="0">
                <a:solidFill>
                  <a:srgbClr val="A50021"/>
                </a:solidFill>
              </a:rPr>
              <a:t>.</a:t>
            </a:r>
            <a:endParaRPr lang="en-GB" altLang="en-US" sz="1200" b="1" i="1" dirty="0" smtClean="0">
              <a:solidFill>
                <a:srgbClr val="A50021"/>
              </a:solidFill>
            </a:endParaRPr>
          </a:p>
          <a:p>
            <a:pPr eaLnBrk="1" hangingPunct="1">
              <a:lnSpc>
                <a:spcPct val="90000"/>
              </a:lnSpc>
              <a:buFontTx/>
              <a:buNone/>
            </a:pPr>
            <a:r>
              <a:rPr lang="en-GB" altLang="en-US" sz="1200" b="1" i="1" dirty="0" smtClean="0">
                <a:solidFill>
                  <a:srgbClr val="006600"/>
                </a:solidFill>
              </a:rPr>
              <a:t>	- </a:t>
            </a:r>
            <a:r>
              <a:rPr lang="en-GB" altLang="en-US" sz="1200" i="1" dirty="0" err="1" smtClean="0">
                <a:solidFill>
                  <a:srgbClr val="006600"/>
                </a:solidFill>
              </a:rPr>
              <a:t>Hugtakið</a:t>
            </a:r>
            <a:r>
              <a:rPr lang="en-GB" altLang="en-US" sz="1200" i="1" dirty="0" smtClean="0">
                <a:solidFill>
                  <a:srgbClr val="006600"/>
                </a:solidFill>
              </a:rPr>
              <a:t> </a:t>
            </a:r>
            <a:r>
              <a:rPr lang="en-GB" altLang="en-US" sz="1200" b="1" i="1" dirty="0" smtClean="0">
                <a:solidFill>
                  <a:srgbClr val="006600"/>
                </a:solidFill>
              </a:rPr>
              <a:t>Reciprocity - </a:t>
            </a:r>
            <a:r>
              <a:rPr lang="en-GB" altLang="en-US" sz="1200" b="1" i="1" dirty="0" err="1" smtClean="0">
                <a:solidFill>
                  <a:srgbClr val="A50021"/>
                </a:solidFill>
              </a:rPr>
              <a:t>kemur</a:t>
            </a:r>
            <a:r>
              <a:rPr lang="en-GB" altLang="en-US" sz="1200" b="1" i="1" dirty="0" smtClean="0">
                <a:solidFill>
                  <a:srgbClr val="A50021"/>
                </a:solidFill>
              </a:rPr>
              <a:t> </a:t>
            </a:r>
            <a:r>
              <a:rPr lang="en-GB" altLang="en-US" sz="1200" b="1" i="1" dirty="0" err="1" smtClean="0">
                <a:solidFill>
                  <a:srgbClr val="A50021"/>
                </a:solidFill>
              </a:rPr>
              <a:t>úr</a:t>
            </a:r>
            <a:r>
              <a:rPr lang="en-GB" altLang="en-US" sz="1200" b="1" i="1" dirty="0" smtClean="0">
                <a:solidFill>
                  <a:srgbClr val="A50021"/>
                </a:solidFill>
              </a:rPr>
              <a:t> </a:t>
            </a:r>
            <a:r>
              <a:rPr lang="en-GB" altLang="en-US" sz="1200" b="1" i="1" dirty="0" err="1" smtClean="0">
                <a:solidFill>
                  <a:srgbClr val="A50021"/>
                </a:solidFill>
              </a:rPr>
              <a:t>þroskasálarfræði</a:t>
            </a:r>
            <a:r>
              <a:rPr lang="en-GB" altLang="en-US" sz="1200" b="1" i="1" baseline="0" dirty="0" smtClean="0">
                <a:solidFill>
                  <a:srgbClr val="A50021"/>
                </a:solidFill>
              </a:rPr>
              <a:t> </a:t>
            </a:r>
            <a:r>
              <a:rPr lang="en-GB" altLang="en-US" sz="1200" b="1" i="1" baseline="0" dirty="0" err="1" smtClean="0">
                <a:solidFill>
                  <a:srgbClr val="A50021"/>
                </a:solidFill>
              </a:rPr>
              <a:t>frá</a:t>
            </a:r>
            <a:r>
              <a:rPr lang="en-GB" altLang="en-US" sz="1200" b="1" i="1" baseline="0" dirty="0" smtClean="0">
                <a:solidFill>
                  <a:srgbClr val="A50021"/>
                </a:solidFill>
              </a:rPr>
              <a:t> </a:t>
            </a:r>
            <a:r>
              <a:rPr lang="en-GB" altLang="en-US" sz="1200" b="1" i="1" dirty="0" err="1" smtClean="0">
                <a:solidFill>
                  <a:srgbClr val="A50021"/>
                </a:solidFill>
              </a:rPr>
              <a:t>Brazelton</a:t>
            </a:r>
            <a:r>
              <a:rPr lang="en-GB" altLang="en-US" sz="1200" b="1" i="1" baseline="0" dirty="0" smtClean="0">
                <a:solidFill>
                  <a:srgbClr val="A50021"/>
                </a:solidFill>
              </a:rPr>
              <a:t> </a:t>
            </a:r>
            <a:r>
              <a:rPr lang="en-GB" altLang="en-US" sz="1200" b="1" i="1" baseline="0" dirty="0" err="1" smtClean="0">
                <a:solidFill>
                  <a:srgbClr val="A50021"/>
                </a:solidFill>
              </a:rPr>
              <a:t>Barnalækni</a:t>
            </a:r>
            <a:r>
              <a:rPr lang="en-GB" altLang="en-US" sz="1200" b="1" i="1" baseline="0" dirty="0" smtClean="0">
                <a:solidFill>
                  <a:srgbClr val="A50021"/>
                </a:solidFill>
              </a:rPr>
              <a:t>  USA: </a:t>
            </a:r>
            <a:r>
              <a:rPr lang="en-GB" altLang="en-US" sz="1200" b="1" i="1" baseline="0" dirty="0" err="1" smtClean="0">
                <a:solidFill>
                  <a:srgbClr val="A50021"/>
                </a:solidFill>
              </a:rPr>
              <a:t>Þetta</a:t>
            </a:r>
            <a:r>
              <a:rPr lang="en-GB" altLang="en-US" sz="1200" b="1" i="1" baseline="0" dirty="0" smtClean="0">
                <a:solidFill>
                  <a:srgbClr val="A50021"/>
                </a:solidFill>
              </a:rPr>
              <a:t> </a:t>
            </a:r>
            <a:r>
              <a:rPr lang="en-GB" altLang="en-US" sz="1200" b="1" i="1" baseline="0" dirty="0" err="1" smtClean="0">
                <a:solidFill>
                  <a:srgbClr val="A50021"/>
                </a:solidFill>
              </a:rPr>
              <a:t>þýðir</a:t>
            </a:r>
            <a:r>
              <a:rPr lang="en-GB" altLang="en-US" sz="1200" b="1" i="1" baseline="0" dirty="0" smtClean="0">
                <a:solidFill>
                  <a:srgbClr val="A50021"/>
                </a:solidFill>
              </a:rPr>
              <a:t> </a:t>
            </a:r>
            <a:r>
              <a:rPr lang="en-GB" altLang="en-US" sz="1200" b="1" i="1" baseline="0" dirty="0" err="1" smtClean="0">
                <a:solidFill>
                  <a:srgbClr val="A50021"/>
                </a:solidFill>
              </a:rPr>
              <a:t>að</a:t>
            </a:r>
            <a:r>
              <a:rPr lang="en-GB" altLang="en-US" sz="1200" b="1" i="1" baseline="0" dirty="0" smtClean="0">
                <a:solidFill>
                  <a:srgbClr val="A50021"/>
                </a:solidFill>
              </a:rPr>
              <a:t> </a:t>
            </a:r>
            <a:r>
              <a:rPr lang="en-GB" altLang="en-US" sz="1200" b="1" i="1" baseline="0" dirty="0" err="1" smtClean="0">
                <a:solidFill>
                  <a:srgbClr val="A50021"/>
                </a:solidFill>
              </a:rPr>
              <a:t>barninu</a:t>
            </a:r>
            <a:r>
              <a:rPr lang="en-GB" altLang="en-US" sz="1200" b="1" i="1" baseline="0" dirty="0" smtClean="0">
                <a:solidFill>
                  <a:srgbClr val="A50021"/>
                </a:solidFill>
              </a:rPr>
              <a:t> </a:t>
            </a:r>
            <a:r>
              <a:rPr lang="en-GB" altLang="en-US" sz="1200" b="1" i="1" baseline="0" dirty="0" err="1" smtClean="0">
                <a:solidFill>
                  <a:srgbClr val="A50021"/>
                </a:solidFill>
              </a:rPr>
              <a:t>er</a:t>
            </a:r>
            <a:r>
              <a:rPr lang="en-GB" altLang="en-US" sz="1200" b="1" i="1" baseline="0" dirty="0" smtClean="0">
                <a:solidFill>
                  <a:srgbClr val="A50021"/>
                </a:solidFill>
              </a:rPr>
              <a:t> </a:t>
            </a:r>
            <a:r>
              <a:rPr lang="en-GB" altLang="en-US" sz="1200" b="1" i="1" baseline="0" dirty="0" err="1" smtClean="0">
                <a:solidFill>
                  <a:srgbClr val="A50021"/>
                </a:solidFill>
              </a:rPr>
              <a:t>svarað</a:t>
            </a:r>
            <a:r>
              <a:rPr lang="en-GB" altLang="en-US" sz="1200" b="1" i="1" baseline="0" dirty="0" smtClean="0">
                <a:solidFill>
                  <a:srgbClr val="A50021"/>
                </a:solidFill>
              </a:rPr>
              <a:t> á </a:t>
            </a:r>
            <a:r>
              <a:rPr lang="en-GB" altLang="en-US" sz="1200" b="1" i="1" baseline="0" dirty="0" err="1" smtClean="0">
                <a:solidFill>
                  <a:srgbClr val="A50021"/>
                </a:solidFill>
              </a:rPr>
              <a:t>viðeigandi</a:t>
            </a:r>
            <a:r>
              <a:rPr lang="en-GB" altLang="en-US" sz="1200" b="1" i="1" baseline="0" dirty="0" smtClean="0">
                <a:solidFill>
                  <a:srgbClr val="A50021"/>
                </a:solidFill>
              </a:rPr>
              <a:t> </a:t>
            </a:r>
            <a:r>
              <a:rPr lang="en-GB" altLang="en-US" sz="1200" b="1" i="1" baseline="0" dirty="0" err="1" smtClean="0">
                <a:solidFill>
                  <a:srgbClr val="A50021"/>
                </a:solidFill>
              </a:rPr>
              <a:t>hátt</a:t>
            </a:r>
            <a:r>
              <a:rPr lang="en-GB" altLang="en-US" sz="1200" b="1" i="1" baseline="0" dirty="0" smtClean="0">
                <a:solidFill>
                  <a:srgbClr val="A50021"/>
                </a:solidFill>
              </a:rPr>
              <a:t> og </a:t>
            </a:r>
            <a:r>
              <a:rPr lang="en-GB" altLang="en-US" sz="1200" b="1" i="1" baseline="0" dirty="0" err="1" smtClean="0">
                <a:solidFill>
                  <a:srgbClr val="A50021"/>
                </a:solidFill>
              </a:rPr>
              <a:t>samskipti</a:t>
            </a:r>
            <a:r>
              <a:rPr lang="en-GB" altLang="en-US" sz="1200" b="1" i="1" baseline="0" dirty="0" smtClean="0">
                <a:solidFill>
                  <a:srgbClr val="A50021"/>
                </a:solidFill>
              </a:rPr>
              <a:t> </a:t>
            </a:r>
            <a:r>
              <a:rPr lang="en-GB" altLang="en-US" sz="1200" b="1" i="1" baseline="0" dirty="0" err="1" smtClean="0">
                <a:solidFill>
                  <a:srgbClr val="A50021"/>
                </a:solidFill>
              </a:rPr>
              <a:t>eru</a:t>
            </a:r>
            <a:r>
              <a:rPr lang="en-GB" altLang="en-US" sz="1200" b="1" i="1" baseline="0" dirty="0" smtClean="0">
                <a:solidFill>
                  <a:srgbClr val="A50021"/>
                </a:solidFill>
              </a:rPr>
              <a:t> </a:t>
            </a:r>
            <a:r>
              <a:rPr lang="en-GB" altLang="en-US" sz="1200" b="1" i="1" baseline="0" dirty="0" err="1" smtClean="0">
                <a:solidFill>
                  <a:srgbClr val="A50021"/>
                </a:solidFill>
              </a:rPr>
              <a:t>gagnkvæm</a:t>
            </a:r>
            <a:r>
              <a:rPr lang="en-GB" altLang="en-US" sz="1200" b="1" i="1" baseline="0" dirty="0" smtClean="0">
                <a:solidFill>
                  <a:srgbClr val="A50021"/>
                </a:solidFill>
              </a:rPr>
              <a:t>, </a:t>
            </a:r>
            <a:r>
              <a:rPr lang="en-GB" altLang="en-US" sz="1200" b="1" i="1" baseline="0" dirty="0" err="1" smtClean="0">
                <a:solidFill>
                  <a:srgbClr val="A50021"/>
                </a:solidFill>
              </a:rPr>
              <a:t>frá</a:t>
            </a:r>
            <a:r>
              <a:rPr lang="en-GB" altLang="en-US" sz="1200" b="1" i="1" baseline="0" dirty="0" smtClean="0">
                <a:solidFill>
                  <a:srgbClr val="A50021"/>
                </a:solidFill>
              </a:rPr>
              <a:t> </a:t>
            </a:r>
            <a:r>
              <a:rPr lang="en-GB" altLang="en-US" sz="1200" b="1" i="1" baseline="0" dirty="0" err="1" smtClean="0">
                <a:solidFill>
                  <a:srgbClr val="A50021"/>
                </a:solidFill>
              </a:rPr>
              <a:t>barni</a:t>
            </a:r>
            <a:r>
              <a:rPr lang="en-GB" altLang="en-US" sz="1200" b="1" i="1" baseline="0" dirty="0" smtClean="0">
                <a:solidFill>
                  <a:srgbClr val="A50021"/>
                </a:solidFill>
              </a:rPr>
              <a:t> </a:t>
            </a:r>
            <a:r>
              <a:rPr lang="en-GB" altLang="en-US" sz="1200" b="1" i="1" baseline="0" dirty="0" err="1" smtClean="0">
                <a:solidFill>
                  <a:srgbClr val="A50021"/>
                </a:solidFill>
              </a:rPr>
              <a:t>til</a:t>
            </a:r>
            <a:r>
              <a:rPr lang="en-GB" altLang="en-US" sz="1200" b="1" i="1" baseline="0" dirty="0" smtClean="0">
                <a:solidFill>
                  <a:srgbClr val="A50021"/>
                </a:solidFill>
              </a:rPr>
              <a:t> </a:t>
            </a:r>
            <a:r>
              <a:rPr lang="en-GB" altLang="en-US" sz="1200" b="1" i="1" baseline="0" dirty="0" err="1" smtClean="0">
                <a:solidFill>
                  <a:srgbClr val="A50021"/>
                </a:solidFill>
              </a:rPr>
              <a:t>foreldris</a:t>
            </a:r>
            <a:r>
              <a:rPr lang="en-GB" altLang="en-US" sz="1200" b="1" i="1" baseline="0" dirty="0" smtClean="0">
                <a:solidFill>
                  <a:srgbClr val="A50021"/>
                </a:solidFill>
              </a:rPr>
              <a:t> og  </a:t>
            </a:r>
            <a:r>
              <a:rPr lang="en-GB" altLang="en-US" sz="1200" b="1" i="1" baseline="0" dirty="0" err="1" smtClean="0">
                <a:solidFill>
                  <a:srgbClr val="A50021"/>
                </a:solidFill>
              </a:rPr>
              <a:t>aftur</a:t>
            </a:r>
            <a:r>
              <a:rPr lang="en-GB" altLang="en-US" sz="1200" b="1" i="1" baseline="0" dirty="0" smtClean="0">
                <a:solidFill>
                  <a:srgbClr val="A50021"/>
                </a:solidFill>
              </a:rPr>
              <a:t> </a:t>
            </a:r>
            <a:r>
              <a:rPr lang="en-GB" altLang="en-US" sz="1200" b="1" i="1" baseline="0" dirty="0" err="1" smtClean="0">
                <a:solidFill>
                  <a:srgbClr val="A50021"/>
                </a:solidFill>
              </a:rPr>
              <a:t>tilbaka</a:t>
            </a:r>
            <a:r>
              <a:rPr lang="en-GB" altLang="en-US" sz="1200" b="1" i="1" baseline="0" dirty="0" smtClean="0">
                <a:solidFill>
                  <a:srgbClr val="A50021"/>
                </a:solidFill>
              </a:rPr>
              <a:t> </a:t>
            </a:r>
            <a:r>
              <a:rPr lang="en-GB" altLang="en-US" sz="1200" b="1" i="1" baseline="0" dirty="0" err="1" smtClean="0">
                <a:solidFill>
                  <a:srgbClr val="A50021"/>
                </a:solidFill>
              </a:rPr>
              <a:t>frá</a:t>
            </a:r>
            <a:r>
              <a:rPr lang="en-GB" altLang="en-US" sz="1200" b="1" i="1" baseline="0" dirty="0" smtClean="0">
                <a:solidFill>
                  <a:srgbClr val="A50021"/>
                </a:solidFill>
              </a:rPr>
              <a:t> </a:t>
            </a:r>
            <a:r>
              <a:rPr lang="en-GB" altLang="en-US" sz="1200" b="1" i="1" baseline="0" dirty="0" err="1" smtClean="0">
                <a:solidFill>
                  <a:srgbClr val="A50021"/>
                </a:solidFill>
              </a:rPr>
              <a:t>foreldri</a:t>
            </a:r>
            <a:r>
              <a:rPr lang="en-GB" altLang="en-US" sz="1200" b="1" i="1" baseline="0" dirty="0" smtClean="0">
                <a:solidFill>
                  <a:srgbClr val="A50021"/>
                </a:solidFill>
              </a:rPr>
              <a:t> </a:t>
            </a:r>
            <a:r>
              <a:rPr lang="en-GB" altLang="en-US" sz="1200" b="1" i="1" baseline="0" dirty="0" err="1" smtClean="0">
                <a:solidFill>
                  <a:srgbClr val="A50021"/>
                </a:solidFill>
              </a:rPr>
              <a:t>til</a:t>
            </a:r>
            <a:r>
              <a:rPr lang="en-GB" altLang="en-US" sz="1200" b="1" i="1" baseline="0" dirty="0" smtClean="0">
                <a:solidFill>
                  <a:srgbClr val="A50021"/>
                </a:solidFill>
              </a:rPr>
              <a:t> barns, </a:t>
            </a:r>
            <a:r>
              <a:rPr lang="en-GB" altLang="en-US" sz="1200" b="1" i="1" baseline="0" dirty="0" err="1" smtClean="0">
                <a:solidFill>
                  <a:srgbClr val="A50021"/>
                </a:solidFill>
              </a:rPr>
              <a:t>stundum</a:t>
            </a:r>
            <a:r>
              <a:rPr lang="en-GB" altLang="en-US" sz="1200" b="1" i="1" baseline="0" dirty="0" smtClean="0">
                <a:solidFill>
                  <a:srgbClr val="A50021"/>
                </a:solidFill>
              </a:rPr>
              <a:t> </a:t>
            </a:r>
            <a:r>
              <a:rPr lang="en-GB" altLang="en-US" sz="1200" b="1" i="1" baseline="0" dirty="0" err="1" smtClean="0">
                <a:solidFill>
                  <a:srgbClr val="A50021"/>
                </a:solidFill>
              </a:rPr>
              <a:t>kallað</a:t>
            </a:r>
            <a:r>
              <a:rPr lang="en-GB" altLang="en-US" sz="1200" b="1" i="1" baseline="0" dirty="0" smtClean="0">
                <a:solidFill>
                  <a:srgbClr val="A50021"/>
                </a:solidFill>
              </a:rPr>
              <a:t> </a:t>
            </a:r>
            <a:r>
              <a:rPr lang="en-GB" altLang="en-US" sz="1200" b="1" i="1" u="sng" baseline="0" dirty="0" smtClean="0">
                <a:solidFill>
                  <a:srgbClr val="A50021"/>
                </a:solidFill>
              </a:rPr>
              <a:t>serve and return.</a:t>
            </a:r>
            <a:endParaRPr lang="en-GB" altLang="en-US" sz="1200" b="1" i="1" u="sng" dirty="0" smtClean="0">
              <a:solidFill>
                <a:srgbClr val="A50021"/>
              </a:solidFill>
            </a:endParaRPr>
          </a:p>
          <a:p>
            <a:pPr marL="0" marR="0" indent="0" algn="l" defTabSz="914400" rtl="0" eaLnBrk="1" fontAlgn="auto" latinLnBrk="0" hangingPunct="1">
              <a:lnSpc>
                <a:spcPct val="90000"/>
              </a:lnSpc>
              <a:spcBef>
                <a:spcPts val="0"/>
              </a:spcBef>
              <a:spcAft>
                <a:spcPts val="0"/>
              </a:spcAft>
              <a:buClrTx/>
              <a:buSzTx/>
              <a:buFontTx/>
              <a:buNone/>
              <a:tabLst/>
              <a:defRPr/>
            </a:pPr>
            <a:r>
              <a:rPr lang="en-GB" altLang="en-US" sz="1200" b="1" i="1" dirty="0" smtClean="0">
                <a:solidFill>
                  <a:srgbClr val="006600"/>
                </a:solidFill>
              </a:rPr>
              <a:t>	- </a:t>
            </a:r>
            <a:r>
              <a:rPr lang="en-GB" altLang="en-US" sz="1200" i="1" dirty="0" err="1" smtClean="0">
                <a:solidFill>
                  <a:srgbClr val="006600"/>
                </a:solidFill>
              </a:rPr>
              <a:t>Hugtakið</a:t>
            </a:r>
            <a:r>
              <a:rPr lang="en-GB" altLang="en-US" sz="1200" i="1" dirty="0" smtClean="0">
                <a:solidFill>
                  <a:srgbClr val="006600"/>
                </a:solidFill>
              </a:rPr>
              <a:t> </a:t>
            </a:r>
            <a:r>
              <a:rPr lang="en-GB" altLang="en-US" sz="1200" b="1" i="1" dirty="0" smtClean="0">
                <a:solidFill>
                  <a:srgbClr val="006600"/>
                </a:solidFill>
              </a:rPr>
              <a:t>Behaviour Management -</a:t>
            </a:r>
            <a:r>
              <a:rPr lang="en-GB" altLang="en-US" sz="1200" b="1" i="1" dirty="0" err="1" smtClean="0">
                <a:solidFill>
                  <a:srgbClr val="A50021"/>
                </a:solidFill>
              </a:rPr>
              <a:t>kemur</a:t>
            </a:r>
            <a:r>
              <a:rPr lang="en-GB" altLang="en-US" sz="1200" b="1" i="1" dirty="0" smtClean="0">
                <a:solidFill>
                  <a:srgbClr val="A50021"/>
                </a:solidFill>
              </a:rPr>
              <a:t> </a:t>
            </a:r>
            <a:r>
              <a:rPr lang="en-GB" altLang="en-US" sz="1200" b="1" i="1" dirty="0" err="1" smtClean="0">
                <a:solidFill>
                  <a:srgbClr val="A50021"/>
                </a:solidFill>
              </a:rPr>
              <a:t>úr</a:t>
            </a:r>
            <a:r>
              <a:rPr lang="en-GB" altLang="en-US" sz="1200" b="1" i="1" dirty="0" smtClean="0">
                <a:solidFill>
                  <a:srgbClr val="A50021"/>
                </a:solidFill>
              </a:rPr>
              <a:t> </a:t>
            </a:r>
            <a:r>
              <a:rPr lang="en-GB" altLang="en-US" sz="1200" b="1" i="1" dirty="0" smtClean="0">
                <a:solidFill>
                  <a:srgbClr val="006600"/>
                </a:solidFill>
              </a:rPr>
              <a:t> </a:t>
            </a:r>
            <a:r>
              <a:rPr lang="en-GB" altLang="en-US" sz="1200" b="1" i="1" dirty="0" err="1" smtClean="0">
                <a:solidFill>
                  <a:srgbClr val="A50021"/>
                </a:solidFill>
              </a:rPr>
              <a:t>Atferlisfræði</a:t>
            </a:r>
            <a:r>
              <a:rPr lang="en-GB" altLang="en-US" sz="1200" b="1" i="1" dirty="0" smtClean="0">
                <a:solidFill>
                  <a:srgbClr val="A50021"/>
                </a:solidFill>
              </a:rPr>
              <a:t> </a:t>
            </a:r>
            <a:r>
              <a:rPr lang="en-GB" altLang="en-US" sz="1200" b="1" i="1" baseline="0" dirty="0" smtClean="0">
                <a:solidFill>
                  <a:srgbClr val="A50021"/>
                </a:solidFill>
              </a:rPr>
              <a:t> </a:t>
            </a:r>
            <a:r>
              <a:rPr lang="en-GB" altLang="en-US" sz="1200" b="1" i="1" baseline="0" dirty="0" err="1" smtClean="0">
                <a:solidFill>
                  <a:srgbClr val="A50021"/>
                </a:solidFill>
              </a:rPr>
              <a:t>frá</a:t>
            </a:r>
            <a:r>
              <a:rPr lang="en-GB" altLang="en-US" sz="1200" b="1" i="1" baseline="0" dirty="0" smtClean="0">
                <a:solidFill>
                  <a:srgbClr val="A50021"/>
                </a:solidFill>
              </a:rPr>
              <a:t> Skinner  og  í Solihull </a:t>
            </a:r>
            <a:r>
              <a:rPr lang="en-GB" altLang="en-US" sz="1200" b="1" i="1" baseline="0" dirty="0" err="1" smtClean="0">
                <a:solidFill>
                  <a:srgbClr val="A50021"/>
                </a:solidFill>
              </a:rPr>
              <a:t>Aðferðinni</a:t>
            </a:r>
            <a:r>
              <a:rPr lang="en-GB" altLang="en-US" sz="1200" b="1" i="1" baseline="0" dirty="0" smtClean="0">
                <a:solidFill>
                  <a:srgbClr val="A50021"/>
                </a:solidFill>
              </a:rPr>
              <a:t> </a:t>
            </a:r>
            <a:r>
              <a:rPr lang="en-GB" altLang="en-US" sz="1200" b="1" i="1" baseline="0" dirty="0" err="1" smtClean="0">
                <a:solidFill>
                  <a:srgbClr val="A50021"/>
                </a:solidFill>
              </a:rPr>
              <a:t>er</a:t>
            </a:r>
            <a:r>
              <a:rPr lang="en-GB" altLang="en-US" sz="1200" b="1" i="1" baseline="0" dirty="0" smtClean="0">
                <a:solidFill>
                  <a:srgbClr val="A50021"/>
                </a:solidFill>
              </a:rPr>
              <a:t> </a:t>
            </a:r>
            <a:r>
              <a:rPr lang="en-GB" altLang="en-US" sz="1200" b="0" i="0" baseline="0" dirty="0" smtClean="0">
                <a:solidFill>
                  <a:schemeClr val="tx1"/>
                </a:solidFill>
              </a:rPr>
              <a:t> </a:t>
            </a:r>
            <a:r>
              <a:rPr lang="en-GB" altLang="en-US" sz="1200" b="0" i="0" baseline="0" dirty="0" err="1" smtClean="0">
                <a:solidFill>
                  <a:schemeClr val="tx1"/>
                </a:solidFill>
              </a:rPr>
              <a:t>atferlismótun</a:t>
            </a:r>
            <a:r>
              <a:rPr lang="en-GB" altLang="en-US" sz="1200" b="0" i="0" baseline="0" dirty="0" smtClean="0">
                <a:solidFill>
                  <a:schemeClr val="tx1"/>
                </a:solidFill>
              </a:rPr>
              <a:t> </a:t>
            </a:r>
            <a:r>
              <a:rPr lang="en-GB" altLang="en-US" sz="1200" b="0" i="0" baseline="0" dirty="0" err="1" smtClean="0">
                <a:solidFill>
                  <a:schemeClr val="tx1"/>
                </a:solidFill>
              </a:rPr>
              <a:t>er</a:t>
            </a:r>
            <a:r>
              <a:rPr lang="en-GB" altLang="en-US" sz="1200" b="0" i="0" baseline="0" dirty="0" smtClean="0">
                <a:solidFill>
                  <a:schemeClr val="tx1"/>
                </a:solidFill>
              </a:rPr>
              <a:t> </a:t>
            </a:r>
            <a:r>
              <a:rPr lang="en-GB" altLang="en-US" sz="1200" b="0" i="0" baseline="0" dirty="0" err="1" smtClean="0">
                <a:solidFill>
                  <a:schemeClr val="tx1"/>
                </a:solidFill>
              </a:rPr>
              <a:t>notuð</a:t>
            </a:r>
            <a:r>
              <a:rPr lang="en-GB" altLang="en-US" sz="1200" b="0" i="0" baseline="0" dirty="0" smtClean="0">
                <a:solidFill>
                  <a:schemeClr val="tx1"/>
                </a:solidFill>
              </a:rPr>
              <a:t> á </a:t>
            </a:r>
            <a:r>
              <a:rPr lang="en-GB" altLang="en-US" sz="1200" b="0" i="0" baseline="0" dirty="0" err="1" smtClean="0">
                <a:solidFill>
                  <a:schemeClr val="tx1"/>
                </a:solidFill>
              </a:rPr>
              <a:t>nærgætinn</a:t>
            </a:r>
            <a:r>
              <a:rPr lang="en-GB" altLang="en-US" sz="1200" b="0" i="0" baseline="0" dirty="0" smtClean="0">
                <a:solidFill>
                  <a:schemeClr val="tx1"/>
                </a:solidFill>
              </a:rPr>
              <a:t> </a:t>
            </a:r>
            <a:r>
              <a:rPr lang="en-GB" altLang="en-US" sz="1200" b="0" i="0" baseline="0" dirty="0" err="1" smtClean="0">
                <a:solidFill>
                  <a:schemeClr val="tx1"/>
                </a:solidFill>
              </a:rPr>
              <a:t>hátt</a:t>
            </a:r>
            <a:r>
              <a:rPr lang="en-GB" altLang="en-US" sz="1200" b="0" i="0" baseline="0" dirty="0" smtClean="0">
                <a:solidFill>
                  <a:schemeClr val="tx1"/>
                </a:solidFill>
              </a:rPr>
              <a:t> í </a:t>
            </a:r>
            <a:r>
              <a:rPr lang="en-GB" altLang="en-US" sz="1200" b="0" i="0" baseline="0" dirty="0" err="1" smtClean="0">
                <a:solidFill>
                  <a:schemeClr val="tx1"/>
                </a:solidFill>
              </a:rPr>
              <a:t>kjölfar</a:t>
            </a:r>
            <a:r>
              <a:rPr lang="en-GB" altLang="en-US" sz="1200" b="0" i="0" baseline="0" dirty="0" smtClean="0">
                <a:solidFill>
                  <a:schemeClr val="tx1"/>
                </a:solidFill>
              </a:rPr>
              <a:t> í </a:t>
            </a:r>
            <a:r>
              <a:rPr lang="en-GB" altLang="en-US" sz="1200" b="0" i="0" baseline="0" dirty="0" err="1" smtClean="0">
                <a:solidFill>
                  <a:schemeClr val="tx1"/>
                </a:solidFill>
              </a:rPr>
              <a:t>samræmi</a:t>
            </a:r>
            <a:r>
              <a:rPr lang="en-GB" altLang="en-US" sz="1200" b="0" i="0" baseline="0" dirty="0" smtClean="0">
                <a:solidFill>
                  <a:schemeClr val="tx1"/>
                </a:solidFill>
              </a:rPr>
              <a:t> </a:t>
            </a:r>
            <a:r>
              <a:rPr lang="en-GB" altLang="en-US" sz="1200" b="0" i="0" baseline="0" dirty="0" err="1" smtClean="0">
                <a:solidFill>
                  <a:schemeClr val="tx1"/>
                </a:solidFill>
              </a:rPr>
              <a:t>við</a:t>
            </a:r>
            <a:r>
              <a:rPr lang="en-GB" altLang="en-US" sz="1200" b="0" i="0" baseline="0" dirty="0" smtClean="0">
                <a:solidFill>
                  <a:schemeClr val="tx1"/>
                </a:solidFill>
              </a:rPr>
              <a:t> </a:t>
            </a:r>
            <a:r>
              <a:rPr lang="en-GB" altLang="en-US" sz="1200" b="0" i="0" baseline="0" dirty="0" err="1" smtClean="0">
                <a:solidFill>
                  <a:schemeClr val="tx1"/>
                </a:solidFill>
              </a:rPr>
              <a:t>þroska</a:t>
            </a:r>
            <a:r>
              <a:rPr lang="en-GB" altLang="en-US" sz="1200" b="0" i="0" baseline="0" dirty="0" smtClean="0">
                <a:solidFill>
                  <a:schemeClr val="tx1"/>
                </a:solidFill>
              </a:rPr>
              <a:t> </a:t>
            </a:r>
            <a:r>
              <a:rPr lang="en-GB" altLang="en-US" sz="1200" b="0" i="0" baseline="0" dirty="0" err="1" smtClean="0">
                <a:solidFill>
                  <a:schemeClr val="tx1"/>
                </a:solidFill>
              </a:rPr>
              <a:t>barnsins</a:t>
            </a:r>
            <a:r>
              <a:rPr lang="en-GB" altLang="en-US" sz="1200" b="0" i="0" baseline="0" dirty="0" smtClean="0">
                <a:solidFill>
                  <a:schemeClr val="tx1"/>
                </a:solidFill>
              </a:rPr>
              <a:t> og </a:t>
            </a:r>
            <a:r>
              <a:rPr lang="en-GB" altLang="en-US" sz="1200" b="0" i="0" baseline="0" dirty="0" err="1" smtClean="0">
                <a:solidFill>
                  <a:schemeClr val="tx1"/>
                </a:solidFill>
              </a:rPr>
              <a:t>aðeins</a:t>
            </a:r>
            <a:r>
              <a:rPr lang="en-GB" altLang="en-US" sz="1200" b="0" i="0" baseline="0" dirty="0" smtClean="0">
                <a:solidFill>
                  <a:schemeClr val="tx1"/>
                </a:solidFill>
              </a:rPr>
              <a:t> í </a:t>
            </a:r>
            <a:r>
              <a:rPr lang="en-GB" altLang="en-US" sz="1200" b="0" i="0" baseline="0" dirty="0" err="1" smtClean="0">
                <a:solidFill>
                  <a:schemeClr val="tx1"/>
                </a:solidFill>
              </a:rPr>
              <a:t>kjölfar</a:t>
            </a:r>
            <a:r>
              <a:rPr lang="en-GB" altLang="en-US" sz="1200" b="0" i="0" baseline="0" dirty="0" smtClean="0">
                <a:solidFill>
                  <a:schemeClr val="tx1"/>
                </a:solidFill>
              </a:rPr>
              <a:t>  </a:t>
            </a:r>
            <a:r>
              <a:rPr lang="en-GB" altLang="en-US" sz="1200" b="0" i="0" baseline="0" dirty="0" err="1" smtClean="0">
                <a:solidFill>
                  <a:schemeClr val="tx1"/>
                </a:solidFill>
              </a:rPr>
              <a:t>þess</a:t>
            </a:r>
            <a:r>
              <a:rPr lang="en-GB" altLang="en-US" sz="1200" b="0" i="0" baseline="0" dirty="0" smtClean="0">
                <a:solidFill>
                  <a:schemeClr val="tx1"/>
                </a:solidFill>
              </a:rPr>
              <a:t> </a:t>
            </a:r>
            <a:r>
              <a:rPr lang="en-GB" altLang="en-US" sz="1200" b="0" i="0" baseline="0" dirty="0" err="1" smtClean="0">
                <a:solidFill>
                  <a:schemeClr val="tx1"/>
                </a:solidFill>
              </a:rPr>
              <a:t>að</a:t>
            </a:r>
            <a:r>
              <a:rPr lang="en-GB" altLang="en-US" sz="1200" b="0" i="0" baseline="0" dirty="0" smtClean="0">
                <a:solidFill>
                  <a:schemeClr val="tx1"/>
                </a:solidFill>
              </a:rPr>
              <a:t> </a:t>
            </a:r>
            <a:r>
              <a:rPr lang="en-GB" altLang="en-US" sz="1200" b="0" i="0" baseline="0" dirty="0" err="1" smtClean="0">
                <a:solidFill>
                  <a:schemeClr val="tx1"/>
                </a:solidFill>
              </a:rPr>
              <a:t>barnið</a:t>
            </a:r>
            <a:r>
              <a:rPr lang="en-GB" altLang="en-US" sz="1200" b="0" i="0" baseline="0" dirty="0" smtClean="0">
                <a:solidFill>
                  <a:schemeClr val="tx1"/>
                </a:solidFill>
              </a:rPr>
              <a:t> </a:t>
            </a:r>
            <a:r>
              <a:rPr lang="en-GB" altLang="en-US" sz="1200" b="0" i="0" baseline="0" dirty="0" err="1" smtClean="0">
                <a:solidFill>
                  <a:schemeClr val="tx1"/>
                </a:solidFill>
              </a:rPr>
              <a:t>hafi</a:t>
            </a:r>
            <a:r>
              <a:rPr lang="en-GB" altLang="en-US" sz="1200" b="0" i="0" baseline="0" dirty="0" smtClean="0">
                <a:solidFill>
                  <a:schemeClr val="tx1"/>
                </a:solidFill>
              </a:rPr>
              <a:t> </a:t>
            </a:r>
            <a:r>
              <a:rPr lang="en-GB" altLang="en-US" sz="1200" b="0" i="0" baseline="0" dirty="0" err="1" smtClean="0">
                <a:solidFill>
                  <a:schemeClr val="tx1"/>
                </a:solidFill>
              </a:rPr>
              <a:t>fyrst</a:t>
            </a:r>
            <a:r>
              <a:rPr lang="en-GB" altLang="en-US" sz="1200" b="0" i="0" baseline="0" dirty="0" smtClean="0">
                <a:solidFill>
                  <a:schemeClr val="tx1"/>
                </a:solidFill>
              </a:rPr>
              <a:t> </a:t>
            </a:r>
            <a:r>
              <a:rPr lang="en-GB" altLang="en-US" sz="1200" b="0" i="0" baseline="0" dirty="0" err="1" smtClean="0">
                <a:solidFill>
                  <a:schemeClr val="tx1"/>
                </a:solidFill>
              </a:rPr>
              <a:t>fengið</a:t>
            </a:r>
            <a:r>
              <a:rPr lang="en-GB" altLang="en-US" sz="1200" b="0" i="0" baseline="0" dirty="0" smtClean="0">
                <a:solidFill>
                  <a:schemeClr val="tx1"/>
                </a:solidFill>
              </a:rPr>
              <a:t> </a:t>
            </a:r>
            <a:r>
              <a:rPr lang="en-GB" altLang="en-US" sz="1200" b="0" i="0" baseline="0" dirty="0" err="1" smtClean="0">
                <a:solidFill>
                  <a:schemeClr val="tx1"/>
                </a:solidFill>
              </a:rPr>
              <a:t>utanumhald</a:t>
            </a:r>
            <a:r>
              <a:rPr lang="en-GB" altLang="en-US" sz="1200" b="0" i="0" baseline="0" dirty="0" smtClean="0">
                <a:solidFill>
                  <a:schemeClr val="tx1"/>
                </a:solidFill>
              </a:rPr>
              <a:t> og </a:t>
            </a:r>
            <a:r>
              <a:rPr lang="en-GB" altLang="en-US" sz="1200" b="0" i="0" baseline="0" dirty="0" err="1" smtClean="0">
                <a:solidFill>
                  <a:schemeClr val="tx1"/>
                </a:solidFill>
              </a:rPr>
              <a:t>gangkvæmni</a:t>
            </a:r>
            <a:r>
              <a:rPr lang="en-GB" altLang="en-US" sz="1200" b="0" i="0" baseline="0" dirty="0" smtClean="0">
                <a:solidFill>
                  <a:schemeClr val="tx1"/>
                </a:solidFill>
              </a:rPr>
              <a:t> í </a:t>
            </a:r>
            <a:r>
              <a:rPr lang="en-GB" altLang="en-US" sz="1200" b="0" i="0" baseline="0" dirty="0" err="1" smtClean="0">
                <a:solidFill>
                  <a:schemeClr val="tx1"/>
                </a:solidFill>
              </a:rPr>
              <a:t>samskiptunum</a:t>
            </a:r>
            <a:r>
              <a:rPr lang="en-GB" altLang="en-US" sz="1200" b="0" i="0" baseline="0" dirty="0" smtClean="0">
                <a:solidFill>
                  <a:schemeClr val="tx1"/>
                </a:solidFill>
              </a:rPr>
              <a:t>.</a:t>
            </a:r>
            <a:endParaRPr lang="en-GB" altLang="en-US" dirty="0" smtClean="0"/>
          </a:p>
          <a:p>
            <a:pPr eaLnBrk="1" hangingPunct="1"/>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 </a:t>
            </a:r>
            <a:r>
              <a:rPr lang="en-US" b="1" dirty="0" smtClean="0"/>
              <a:t>Cath Coucill </a:t>
            </a:r>
            <a:r>
              <a:rPr lang="en-US" b="1" dirty="0" err="1" smtClean="0"/>
              <a:t>sem</a:t>
            </a:r>
            <a:r>
              <a:rPr lang="en-US" b="1" dirty="0" smtClean="0"/>
              <a:t> </a:t>
            </a:r>
            <a:r>
              <a:rPr lang="en-US" b="1" dirty="0" err="1" smtClean="0"/>
              <a:t>er</a:t>
            </a:r>
            <a:r>
              <a:rPr lang="en-US" b="1" dirty="0" smtClean="0"/>
              <a:t>  </a:t>
            </a:r>
            <a:r>
              <a:rPr lang="en-US" b="1" dirty="0" err="1" smtClean="0"/>
              <a:t>hjúkrunarfræðingur</a:t>
            </a:r>
            <a:r>
              <a:rPr lang="en-US" b="1" dirty="0" smtClean="0"/>
              <a:t> </a:t>
            </a:r>
            <a:r>
              <a:rPr lang="en-US" b="1" dirty="0" err="1" smtClean="0"/>
              <a:t>frá</a:t>
            </a:r>
            <a:r>
              <a:rPr lang="en-US" b="1" dirty="0" smtClean="0"/>
              <a:t> </a:t>
            </a:r>
            <a:r>
              <a:rPr lang="en-US" b="1" baseline="0" dirty="0" err="1" smtClean="0"/>
              <a:t>Bretlandi</a:t>
            </a:r>
            <a:r>
              <a:rPr lang="en-US" b="1" baseline="0" dirty="0" smtClean="0"/>
              <a:t>  </a:t>
            </a:r>
            <a:r>
              <a:rPr lang="en-US" b="1" baseline="0" dirty="0" err="1" smtClean="0"/>
              <a:t>hefur</a:t>
            </a:r>
            <a:r>
              <a:rPr lang="en-US" b="1" baseline="0" dirty="0" smtClean="0"/>
              <a:t> </a:t>
            </a:r>
            <a:r>
              <a:rPr lang="en-US" b="1" baseline="0" dirty="0" err="1" smtClean="0"/>
              <a:t>komið</a:t>
            </a:r>
            <a:r>
              <a:rPr lang="en-US" b="1" baseline="0" dirty="0" smtClean="0"/>
              <a:t> 2x </a:t>
            </a:r>
            <a:r>
              <a:rPr lang="en-US" b="1" baseline="0" dirty="0" err="1" smtClean="0"/>
              <a:t>til</a:t>
            </a:r>
            <a:r>
              <a:rPr lang="en-US" b="1" baseline="0" dirty="0" smtClean="0"/>
              <a:t> </a:t>
            </a:r>
            <a:r>
              <a:rPr lang="en-US" b="1" baseline="0" dirty="0" err="1" smtClean="0"/>
              <a:t>Íslands</a:t>
            </a:r>
            <a:r>
              <a:rPr lang="en-US" b="1" baseline="0" dirty="0" smtClean="0"/>
              <a:t> </a:t>
            </a:r>
            <a:r>
              <a:rPr lang="en-US" b="1" baseline="0" dirty="0" err="1" smtClean="0"/>
              <a:t>að</a:t>
            </a:r>
            <a:r>
              <a:rPr lang="en-US" b="1" baseline="0" dirty="0" smtClean="0"/>
              <a:t> </a:t>
            </a:r>
            <a:r>
              <a:rPr lang="en-US" b="1" baseline="0" dirty="0" err="1" smtClean="0"/>
              <a:t>kynna</a:t>
            </a:r>
            <a:r>
              <a:rPr lang="en-US" b="1" baseline="0" dirty="0" smtClean="0"/>
              <a:t> Solihull </a:t>
            </a:r>
            <a:r>
              <a:rPr lang="en-US" b="1" baseline="0" dirty="0" err="1" smtClean="0"/>
              <a:t>Aðferðinga</a:t>
            </a:r>
            <a:r>
              <a:rPr lang="en-US" b="1" baseline="0" dirty="0" smtClean="0"/>
              <a:t>, </a:t>
            </a:r>
            <a:r>
              <a:rPr lang="en-US" b="1" baseline="0" dirty="0" err="1" smtClean="0"/>
              <a:t>síðast</a:t>
            </a:r>
            <a:r>
              <a:rPr lang="en-US" b="1" baseline="0" dirty="0" smtClean="0"/>
              <a:t> </a:t>
            </a:r>
            <a:r>
              <a:rPr lang="en-US" b="1" baseline="0" dirty="0" err="1" smtClean="0"/>
              <a:t>nú</a:t>
            </a:r>
            <a:r>
              <a:rPr lang="en-US" b="1" baseline="0" dirty="0" smtClean="0"/>
              <a:t> í </a:t>
            </a:r>
            <a:r>
              <a:rPr lang="en-US" b="1" baseline="0" dirty="0" err="1" smtClean="0"/>
              <a:t>janúar</a:t>
            </a:r>
            <a:r>
              <a:rPr lang="en-US" b="1" baseline="0" dirty="0" smtClean="0"/>
              <a:t> á </a:t>
            </a:r>
            <a:r>
              <a:rPr lang="en-US" b="1" baseline="0" dirty="0" err="1" smtClean="0"/>
              <a:t>vegum</a:t>
            </a:r>
            <a:r>
              <a:rPr lang="en-US" b="1" baseline="0" dirty="0" smtClean="0"/>
              <a:t> BUGL og </a:t>
            </a:r>
            <a:r>
              <a:rPr lang="en-US" b="1" baseline="0" dirty="0" err="1" smtClean="0"/>
              <a:t>Miðstöðvar</a:t>
            </a:r>
            <a:r>
              <a:rPr lang="en-US" b="1" baseline="0" dirty="0" smtClean="0"/>
              <a:t> foreldra og barna. </a:t>
            </a:r>
            <a:r>
              <a:rPr lang="en-US" b="1" baseline="0" dirty="0" err="1" smtClean="0"/>
              <a:t>Hún</a:t>
            </a:r>
            <a:r>
              <a:rPr lang="en-US" b="1" baseline="0" dirty="0" smtClean="0"/>
              <a:t> </a:t>
            </a:r>
            <a:r>
              <a:rPr lang="en-US" b="1" baseline="0" dirty="0" err="1" smtClean="0"/>
              <a:t>var</a:t>
            </a:r>
            <a:r>
              <a:rPr lang="en-US" b="1" baseline="0" dirty="0" smtClean="0"/>
              <a:t> </a:t>
            </a:r>
            <a:r>
              <a:rPr lang="en-US" b="1" baseline="0" dirty="0" err="1" smtClean="0"/>
              <a:t>leiðandi</a:t>
            </a:r>
            <a:r>
              <a:rPr lang="en-US" b="1" baseline="0" dirty="0" smtClean="0"/>
              <a:t> í </a:t>
            </a:r>
            <a:r>
              <a:rPr lang="en-US" b="1" baseline="0" dirty="0" err="1" smtClean="0"/>
              <a:t>að</a:t>
            </a:r>
            <a:r>
              <a:rPr lang="en-US" b="1" baseline="0" dirty="0" smtClean="0"/>
              <a:t> </a:t>
            </a:r>
            <a:r>
              <a:rPr lang="en-US" b="1" baseline="0" dirty="0" err="1" smtClean="0"/>
              <a:t>mennta</a:t>
            </a:r>
            <a:r>
              <a:rPr lang="en-US" b="1" baseline="0" dirty="0" smtClean="0"/>
              <a:t> 5000 </a:t>
            </a:r>
            <a:r>
              <a:rPr lang="en-US" b="1" baseline="0" dirty="0" err="1" smtClean="0"/>
              <a:t>starfsmenn</a:t>
            </a:r>
            <a:r>
              <a:rPr lang="en-US" b="1" baseline="0" dirty="0" smtClean="0"/>
              <a:t> í </a:t>
            </a:r>
            <a:r>
              <a:rPr lang="en-US" b="1" baseline="0" dirty="0" err="1" smtClean="0"/>
              <a:t>Lanchashire</a:t>
            </a:r>
            <a:r>
              <a:rPr lang="en-US" b="1" baseline="0" dirty="0" smtClean="0"/>
              <a:t> í </a:t>
            </a:r>
            <a:r>
              <a:rPr lang="en-US" b="1" baseline="0" dirty="0" err="1" smtClean="0"/>
              <a:t>bretlandi</a:t>
            </a:r>
            <a:r>
              <a:rPr lang="en-US" b="1" baseline="0" dirty="0" smtClean="0"/>
              <a:t> í </a:t>
            </a:r>
            <a:r>
              <a:rPr lang="en-US" b="1" dirty="0" smtClean="0"/>
              <a:t>Solihull </a:t>
            </a:r>
            <a:r>
              <a:rPr lang="en-US" b="1" dirty="0" err="1" smtClean="0"/>
              <a:t>Aðferðinni</a:t>
            </a:r>
            <a:r>
              <a:rPr lang="en-US" b="1" dirty="0" smtClean="0"/>
              <a:t>: </a:t>
            </a:r>
            <a:r>
              <a:rPr lang="en-GB" altLang="en-US" dirty="0" err="1" smtClean="0"/>
              <a:t>Hópurinn</a:t>
            </a:r>
            <a:r>
              <a:rPr lang="en-GB" altLang="en-US" baseline="0" dirty="0" smtClean="0"/>
              <a:t> </a:t>
            </a:r>
            <a:r>
              <a:rPr lang="en-GB" altLang="en-US" baseline="0" dirty="0" err="1" smtClean="0"/>
              <a:t>sem</a:t>
            </a:r>
            <a:r>
              <a:rPr lang="en-GB" altLang="en-US" baseline="0" dirty="0" smtClean="0"/>
              <a:t> </a:t>
            </a:r>
            <a:r>
              <a:rPr lang="en-GB" altLang="en-US" baseline="0" dirty="0" err="1" smtClean="0"/>
              <a:t>fékk</a:t>
            </a:r>
            <a:r>
              <a:rPr lang="en-GB" altLang="en-US" baseline="0" dirty="0" smtClean="0"/>
              <a:t> </a:t>
            </a:r>
            <a:r>
              <a:rPr lang="en-GB" altLang="en-US" baseline="0" dirty="0" err="1" smtClean="0"/>
              <a:t>þessa</a:t>
            </a:r>
            <a:r>
              <a:rPr lang="en-GB" altLang="en-US" baseline="0" dirty="0" smtClean="0"/>
              <a:t> 2ja </a:t>
            </a:r>
            <a:r>
              <a:rPr lang="en-GB" altLang="en-US" baseline="0" dirty="0" err="1" smtClean="0"/>
              <a:t>daga</a:t>
            </a:r>
            <a:r>
              <a:rPr lang="en-GB" altLang="en-US" baseline="0" dirty="0" smtClean="0"/>
              <a:t> </a:t>
            </a:r>
            <a:r>
              <a:rPr lang="en-GB" altLang="en-US" baseline="0" dirty="0" err="1" smtClean="0"/>
              <a:t>þjálfun</a:t>
            </a:r>
            <a:r>
              <a:rPr lang="en-GB" altLang="en-US" baseline="0" dirty="0" smtClean="0"/>
              <a:t> í </a:t>
            </a:r>
            <a:r>
              <a:rPr lang="en-GB" altLang="en-US" baseline="0" dirty="0" err="1" smtClean="0"/>
              <a:t>Lanchashire</a:t>
            </a:r>
            <a:r>
              <a:rPr lang="en-GB" altLang="en-US" baseline="0" dirty="0" smtClean="0"/>
              <a:t> </a:t>
            </a:r>
            <a:r>
              <a:rPr lang="en-GB" altLang="en-US" baseline="0" dirty="0" err="1" smtClean="0"/>
              <a:t>eru</a:t>
            </a:r>
            <a:r>
              <a:rPr lang="en-GB" altLang="en-US" baseline="0" dirty="0" smtClean="0"/>
              <a:t> </a:t>
            </a:r>
            <a:r>
              <a:rPr lang="en-GB" altLang="en-US" dirty="0" err="1" smtClean="0"/>
              <a:t>heilbrigðisstarfsmenn</a:t>
            </a:r>
            <a:r>
              <a:rPr lang="en-GB" altLang="en-US" baseline="0" dirty="0" smtClean="0"/>
              <a:t> og</a:t>
            </a:r>
            <a:r>
              <a:rPr lang="en-GB" altLang="en-US" dirty="0" smtClean="0"/>
              <a:t> </a:t>
            </a:r>
            <a:r>
              <a:rPr lang="en-GB" altLang="en-US" dirty="0" err="1" smtClean="0"/>
              <a:t>þeir</a:t>
            </a:r>
            <a:r>
              <a:rPr lang="en-GB" altLang="en-US" dirty="0" smtClean="0"/>
              <a:t> </a:t>
            </a:r>
            <a:r>
              <a:rPr lang="en-GB" altLang="en-US" dirty="0" err="1" smtClean="0"/>
              <a:t>sem</a:t>
            </a:r>
            <a:r>
              <a:rPr lang="en-GB" altLang="en-US" dirty="0" smtClean="0"/>
              <a:t> </a:t>
            </a:r>
            <a:r>
              <a:rPr lang="en-GB" altLang="en-US" dirty="0" err="1" smtClean="0"/>
              <a:t>vinna</a:t>
            </a:r>
            <a:r>
              <a:rPr lang="en-GB" altLang="en-US" dirty="0" smtClean="0"/>
              <a:t> </a:t>
            </a:r>
            <a:r>
              <a:rPr lang="en-GB" altLang="en-US" dirty="0" err="1" smtClean="0"/>
              <a:t>með</a:t>
            </a:r>
            <a:r>
              <a:rPr lang="en-GB" altLang="en-US" dirty="0" smtClean="0"/>
              <a:t> </a:t>
            </a:r>
            <a:r>
              <a:rPr lang="en-GB" altLang="en-US" dirty="0" err="1" smtClean="0"/>
              <a:t>ung</a:t>
            </a:r>
            <a:r>
              <a:rPr lang="en-GB" altLang="en-US" dirty="0" smtClean="0"/>
              <a:t> </a:t>
            </a:r>
            <a:r>
              <a:rPr lang="en-GB" altLang="en-US" dirty="0" err="1" smtClean="0"/>
              <a:t>börn</a:t>
            </a:r>
            <a:r>
              <a:rPr lang="en-GB" altLang="en-US" dirty="0" smtClean="0"/>
              <a:t> og </a:t>
            </a:r>
            <a:r>
              <a:rPr lang="en-GB" altLang="en-US" baseline="0" dirty="0" err="1" smtClean="0"/>
              <a:t>ungt</a:t>
            </a:r>
            <a:r>
              <a:rPr lang="en-GB" altLang="en-US" baseline="0" dirty="0" smtClean="0"/>
              <a:t> </a:t>
            </a:r>
            <a:r>
              <a:rPr lang="en-GB" altLang="en-US" baseline="0" dirty="0" err="1" smtClean="0"/>
              <a:t>fólk</a:t>
            </a:r>
            <a:r>
              <a:rPr lang="en-GB" altLang="en-US" dirty="0" smtClean="0"/>
              <a:t>, </a:t>
            </a:r>
            <a:r>
              <a:rPr lang="en-GB" altLang="en-US" dirty="0" err="1" smtClean="0"/>
              <a:t>allir</a:t>
            </a:r>
            <a:r>
              <a:rPr lang="en-GB" altLang="en-US" dirty="0" smtClean="0"/>
              <a:t> </a:t>
            </a:r>
            <a:r>
              <a:rPr lang="en-GB" altLang="en-US" dirty="0" err="1" smtClean="0"/>
              <a:t>skólastarfsmenn</a:t>
            </a:r>
            <a:r>
              <a:rPr lang="en-GB" altLang="en-US" dirty="0" smtClean="0"/>
              <a:t>, </a:t>
            </a:r>
            <a:r>
              <a:rPr lang="en-GB" altLang="en-US" dirty="0" err="1" smtClean="0"/>
              <a:t>sjálfboðaliðasamtök</a:t>
            </a:r>
            <a:r>
              <a:rPr lang="en-GB" altLang="en-US" dirty="0" smtClean="0"/>
              <a:t>, </a:t>
            </a:r>
            <a:r>
              <a:rPr lang="en-GB" altLang="en-US" dirty="0" err="1" smtClean="0"/>
              <a:t>starfsmenn</a:t>
            </a:r>
            <a:r>
              <a:rPr lang="en-GB" altLang="en-US" baseline="0" dirty="0" smtClean="0"/>
              <a:t> </a:t>
            </a:r>
            <a:r>
              <a:rPr lang="en-GB" altLang="en-US" dirty="0" err="1" smtClean="0"/>
              <a:t>félagsþjónustunnar</a:t>
            </a:r>
            <a:r>
              <a:rPr lang="en-GB" altLang="en-US" dirty="0" smtClean="0"/>
              <a:t>, </a:t>
            </a:r>
            <a:r>
              <a:rPr lang="en-GB" altLang="en-US" dirty="0" err="1" smtClean="0"/>
              <a:t>starfsmenn</a:t>
            </a:r>
            <a:r>
              <a:rPr lang="en-GB" altLang="en-US" dirty="0" smtClean="0"/>
              <a:t> í </a:t>
            </a:r>
            <a:r>
              <a:rPr lang="en-GB" altLang="en-US" dirty="0" err="1" smtClean="0"/>
              <a:t>réttarkerfinu</a:t>
            </a:r>
            <a:r>
              <a:rPr lang="en-GB" altLang="en-US" dirty="0" smtClean="0"/>
              <a:t> </a:t>
            </a:r>
            <a:r>
              <a:rPr lang="en-GB" altLang="en-US" dirty="0" err="1" smtClean="0"/>
              <a:t>sem</a:t>
            </a:r>
            <a:r>
              <a:rPr lang="en-GB" altLang="en-US" dirty="0" smtClean="0"/>
              <a:t> </a:t>
            </a:r>
            <a:r>
              <a:rPr lang="en-GB" altLang="en-US" dirty="0" err="1" smtClean="0"/>
              <a:t>unnu</a:t>
            </a:r>
            <a:r>
              <a:rPr lang="en-GB" altLang="en-US" dirty="0" smtClean="0"/>
              <a:t> </a:t>
            </a:r>
            <a:r>
              <a:rPr lang="en-GB" altLang="en-US" dirty="0" err="1" smtClean="0"/>
              <a:t>að</a:t>
            </a:r>
            <a:r>
              <a:rPr lang="en-GB" altLang="en-US" dirty="0" smtClean="0"/>
              <a:t> </a:t>
            </a:r>
            <a:r>
              <a:rPr lang="en-GB" altLang="en-US" dirty="0" err="1" smtClean="0"/>
              <a:t>málefnum</a:t>
            </a:r>
            <a:r>
              <a:rPr lang="en-GB" altLang="en-US" dirty="0" smtClean="0"/>
              <a:t> </a:t>
            </a:r>
            <a:r>
              <a:rPr lang="en-GB" altLang="en-US" dirty="0" err="1" smtClean="0"/>
              <a:t>ungs</a:t>
            </a:r>
            <a:r>
              <a:rPr lang="en-GB" altLang="en-US" baseline="0" dirty="0" smtClean="0"/>
              <a:t> </a:t>
            </a:r>
            <a:r>
              <a:rPr lang="en-GB" altLang="en-US" baseline="0" dirty="0" err="1" smtClean="0"/>
              <a:t>fólks</a:t>
            </a:r>
            <a:r>
              <a:rPr lang="en-GB" altLang="en-US" baseline="0" dirty="0" smtClean="0"/>
              <a:t> og </a:t>
            </a:r>
            <a:r>
              <a:rPr lang="en-GB" altLang="en-US" baseline="0" dirty="0" err="1" smtClean="0"/>
              <a:t>unglinga</a:t>
            </a:r>
            <a:r>
              <a:rPr lang="en-GB" altLang="en-US" dirty="0" smtClean="0"/>
              <a:t>, </a:t>
            </a:r>
            <a:r>
              <a:rPr lang="en-GB" altLang="en-US" dirty="0" err="1" smtClean="0"/>
              <a:t>lögreglan</a:t>
            </a:r>
            <a:r>
              <a:rPr lang="en-GB" altLang="en-US" dirty="0" smtClean="0"/>
              <a:t>, </a:t>
            </a:r>
            <a:r>
              <a:rPr lang="en-GB" altLang="en-US" dirty="0" err="1" smtClean="0"/>
              <a:t>fóstur</a:t>
            </a:r>
            <a:r>
              <a:rPr lang="en-GB" altLang="en-US" dirty="0" smtClean="0"/>
              <a:t>-</a:t>
            </a:r>
            <a:r>
              <a:rPr lang="en-GB" altLang="en-US" baseline="0" dirty="0" smtClean="0"/>
              <a:t> og </a:t>
            </a:r>
            <a:r>
              <a:rPr lang="en-GB" altLang="en-US" baseline="0" dirty="0" err="1" smtClean="0"/>
              <a:t>ættleiðingarþjónusta</a:t>
            </a:r>
            <a:r>
              <a:rPr lang="en-GB" altLang="en-US" dirty="0" smtClean="0"/>
              <a:t>, </a:t>
            </a:r>
            <a:r>
              <a:rPr lang="en-GB" altLang="en-US" dirty="0" err="1" smtClean="0"/>
              <a:t>stjórnendur</a:t>
            </a:r>
            <a:r>
              <a:rPr lang="en-GB" altLang="en-US" dirty="0" smtClean="0"/>
              <a:t> og  </a:t>
            </a:r>
            <a:r>
              <a:rPr lang="en-GB" altLang="en-US" dirty="0" err="1" smtClean="0"/>
              <a:t>stefnumótandi</a:t>
            </a:r>
            <a:r>
              <a:rPr lang="en-GB" altLang="en-US" baseline="0" dirty="0" smtClean="0"/>
              <a:t> </a:t>
            </a:r>
            <a:r>
              <a:rPr lang="en-GB" altLang="en-US" baseline="0" dirty="0" err="1" smtClean="0"/>
              <a:t>aðilar</a:t>
            </a:r>
            <a:r>
              <a:rPr lang="en-GB" altLang="en-US" dirty="0" smtClean="0"/>
              <a:t>.</a:t>
            </a:r>
          </a:p>
          <a:p>
            <a:pPr eaLnBrk="1" hangingPunct="1"/>
            <a:endParaRPr lang="en-US" b="1" dirty="0" smtClean="0"/>
          </a:p>
          <a:p>
            <a:r>
              <a:rPr lang="en-GB" altLang="en-US" baseline="0" dirty="0" err="1" smtClean="0"/>
              <a:t>Þessi</a:t>
            </a:r>
            <a:r>
              <a:rPr lang="en-GB" altLang="en-US" baseline="0" dirty="0" smtClean="0"/>
              <a:t> </a:t>
            </a:r>
            <a:r>
              <a:rPr lang="en-GB" altLang="en-US" baseline="0" dirty="0" err="1" smtClean="0"/>
              <a:t>hugmyndafræði</a:t>
            </a:r>
            <a:r>
              <a:rPr lang="en-GB" altLang="en-US" baseline="0" dirty="0" smtClean="0"/>
              <a:t> </a:t>
            </a:r>
            <a:r>
              <a:rPr lang="en-GB" altLang="en-US" baseline="0" dirty="0" err="1" smtClean="0"/>
              <a:t>gefur</a:t>
            </a:r>
            <a:r>
              <a:rPr lang="en-GB" altLang="en-US" baseline="0" dirty="0" smtClean="0"/>
              <a:t> </a:t>
            </a:r>
            <a:r>
              <a:rPr lang="en-GB" altLang="en-US" baseline="0" dirty="0" err="1" smtClean="0"/>
              <a:t>sameiginlega</a:t>
            </a:r>
            <a:r>
              <a:rPr lang="en-GB" altLang="en-US" baseline="0" dirty="0" smtClean="0"/>
              <a:t> </a:t>
            </a:r>
            <a:r>
              <a:rPr lang="en-GB" altLang="en-US" baseline="0" dirty="0" err="1" smtClean="0"/>
              <a:t>þverstofnanalega</a:t>
            </a:r>
            <a:r>
              <a:rPr lang="en-GB" altLang="en-US" baseline="0" dirty="0" smtClean="0"/>
              <a:t> </a:t>
            </a:r>
            <a:r>
              <a:rPr lang="en-GB" altLang="en-US" baseline="0" dirty="0" err="1" smtClean="0"/>
              <a:t>sýn</a:t>
            </a:r>
            <a:r>
              <a:rPr lang="en-GB" altLang="en-US" baseline="0" dirty="0" smtClean="0"/>
              <a:t> á </a:t>
            </a:r>
            <a:r>
              <a:rPr lang="en-GB" altLang="en-US" baseline="0" dirty="0" err="1" smtClean="0"/>
              <a:t>vanda</a:t>
            </a:r>
            <a:r>
              <a:rPr lang="en-GB" altLang="en-US" baseline="0" dirty="0" smtClean="0"/>
              <a:t> barna og </a:t>
            </a:r>
            <a:r>
              <a:rPr lang="en-GB" altLang="en-US" baseline="0" dirty="0" err="1" smtClean="0"/>
              <a:t>með</a:t>
            </a:r>
            <a:r>
              <a:rPr lang="en-GB" altLang="en-US" baseline="0" dirty="0" smtClean="0"/>
              <a:t> </a:t>
            </a:r>
            <a:r>
              <a:rPr lang="en-GB" altLang="en-US" baseline="0" dirty="0" err="1" smtClean="0"/>
              <a:t>þessu</a:t>
            </a:r>
            <a:r>
              <a:rPr lang="en-GB" altLang="en-US" baseline="0" dirty="0" smtClean="0"/>
              <a:t> </a:t>
            </a:r>
            <a:r>
              <a:rPr lang="en-GB" altLang="en-US" baseline="0" dirty="0" err="1" smtClean="0"/>
              <a:t>verkfæri</a:t>
            </a:r>
            <a:r>
              <a:rPr lang="en-GB" altLang="en-US" baseline="0" dirty="0" smtClean="0"/>
              <a:t> </a:t>
            </a:r>
            <a:r>
              <a:rPr lang="en-GB" altLang="en-US" baseline="0" dirty="0" err="1" smtClean="0"/>
              <a:t>verður</a:t>
            </a:r>
            <a:r>
              <a:rPr lang="en-GB" altLang="en-US" baseline="0" dirty="0" smtClean="0"/>
              <a:t> </a:t>
            </a:r>
            <a:r>
              <a:rPr lang="en-GB" altLang="en-US" baseline="0" dirty="0" err="1" smtClean="0"/>
              <a:t>góð</a:t>
            </a:r>
            <a:r>
              <a:rPr lang="en-GB" altLang="en-US" baseline="0" dirty="0" smtClean="0"/>
              <a:t> </a:t>
            </a:r>
            <a:r>
              <a:rPr lang="en-GB" altLang="en-US" baseline="0" dirty="0" err="1" smtClean="0"/>
              <a:t>geðheilsa</a:t>
            </a:r>
            <a:r>
              <a:rPr lang="en-GB" altLang="en-US" baseline="0" dirty="0" smtClean="0"/>
              <a:t> barna </a:t>
            </a:r>
            <a:r>
              <a:rPr lang="en-GB" altLang="en-US" baseline="0" dirty="0" err="1" smtClean="0"/>
              <a:t>allra</a:t>
            </a:r>
            <a:r>
              <a:rPr lang="en-GB" altLang="en-US" baseline="0" dirty="0" smtClean="0"/>
              <a:t> </a:t>
            </a:r>
            <a:r>
              <a:rPr lang="en-GB" altLang="en-US" baseline="0" dirty="0" err="1" smtClean="0"/>
              <a:t>mál</a:t>
            </a:r>
            <a:r>
              <a:rPr lang="en-GB" altLang="en-US" baseline="0" dirty="0" smtClean="0"/>
              <a:t> í </a:t>
            </a:r>
            <a:r>
              <a:rPr lang="en-GB" altLang="en-US" baseline="0" dirty="0" err="1" smtClean="0"/>
              <a:t>samfélaginu</a:t>
            </a:r>
            <a:endParaRPr lang="en-GB" altLang="en-US" baseline="0" dirty="0" smtClean="0"/>
          </a:p>
          <a:p>
            <a:r>
              <a:rPr lang="en-GB" altLang="en-US" baseline="0" dirty="0" err="1" smtClean="0"/>
              <a:t>Nú</a:t>
            </a:r>
            <a:r>
              <a:rPr lang="en-GB" altLang="en-US" baseline="0" dirty="0" smtClean="0"/>
              <a:t> </a:t>
            </a:r>
            <a:r>
              <a:rPr lang="en-GB" altLang="en-US" baseline="0" dirty="0" err="1" smtClean="0"/>
              <a:t>þegar</a:t>
            </a:r>
            <a:r>
              <a:rPr lang="en-GB" altLang="en-US" baseline="0" dirty="0" smtClean="0"/>
              <a:t> </a:t>
            </a:r>
            <a:r>
              <a:rPr lang="en-GB" altLang="en-US" baseline="0" dirty="0" err="1" smtClean="0"/>
              <a:t>hafa</a:t>
            </a:r>
            <a:r>
              <a:rPr lang="en-GB" altLang="en-US" baseline="0" dirty="0" smtClean="0"/>
              <a:t> </a:t>
            </a:r>
            <a:r>
              <a:rPr lang="en-GB" altLang="en-US" baseline="0" dirty="0" err="1" smtClean="0"/>
              <a:t>nokkrir</a:t>
            </a:r>
            <a:r>
              <a:rPr lang="en-GB" altLang="en-US" baseline="0" dirty="0" smtClean="0"/>
              <a:t> </a:t>
            </a:r>
            <a:r>
              <a:rPr lang="en-GB" altLang="en-US" baseline="0" dirty="0" err="1" smtClean="0"/>
              <a:t>íslenskir</a:t>
            </a:r>
            <a:r>
              <a:rPr lang="en-GB" altLang="en-US" baseline="0" dirty="0" smtClean="0"/>
              <a:t> </a:t>
            </a:r>
            <a:r>
              <a:rPr lang="en-GB" altLang="en-US" baseline="0" dirty="0" err="1" smtClean="0"/>
              <a:t>aðilar</a:t>
            </a:r>
            <a:r>
              <a:rPr lang="en-GB" altLang="en-US" baseline="0" dirty="0" smtClean="0"/>
              <a:t> </a:t>
            </a:r>
            <a:r>
              <a:rPr lang="en-GB" altLang="en-US" baseline="0" dirty="0" err="1" smtClean="0"/>
              <a:t>hlotið</a:t>
            </a:r>
            <a:r>
              <a:rPr lang="en-GB" altLang="en-US" baseline="0" dirty="0" smtClean="0"/>
              <a:t> </a:t>
            </a:r>
            <a:r>
              <a:rPr lang="en-GB" altLang="en-US" baseline="0" dirty="0" err="1" smtClean="0"/>
              <a:t>réttindi</a:t>
            </a:r>
            <a:r>
              <a:rPr lang="en-GB" altLang="en-US" baseline="0" dirty="0" smtClean="0"/>
              <a:t> </a:t>
            </a:r>
            <a:r>
              <a:rPr lang="en-GB" altLang="en-US" baseline="0" dirty="0" err="1" smtClean="0"/>
              <a:t>til</a:t>
            </a:r>
            <a:r>
              <a:rPr lang="en-GB" altLang="en-US" baseline="0" dirty="0" smtClean="0"/>
              <a:t> </a:t>
            </a:r>
            <a:r>
              <a:rPr lang="en-GB" altLang="en-US" baseline="0" dirty="0" err="1" smtClean="0"/>
              <a:t>að</a:t>
            </a:r>
            <a:r>
              <a:rPr lang="en-GB" altLang="en-US" baseline="0" dirty="0" smtClean="0"/>
              <a:t> </a:t>
            </a:r>
            <a:r>
              <a:rPr lang="en-GB" altLang="en-US" baseline="0" dirty="0" err="1" smtClean="0"/>
              <a:t>kenna</a:t>
            </a:r>
            <a:r>
              <a:rPr lang="en-GB" altLang="en-US" baseline="0" dirty="0" smtClean="0"/>
              <a:t> Solihull </a:t>
            </a:r>
            <a:r>
              <a:rPr lang="en-GB" altLang="en-US" baseline="0" dirty="0" err="1" smtClean="0"/>
              <a:t>Aðferðina</a:t>
            </a:r>
            <a:r>
              <a:rPr lang="en-GB" altLang="en-US" baseline="0" dirty="0" smtClean="0"/>
              <a:t>.</a:t>
            </a:r>
            <a:endParaRPr lang="en-GB" altLang="en-US" dirty="0" smtClean="0"/>
          </a:p>
          <a:p>
            <a:pPr eaLnBrk="1" hangingPunct="1"/>
            <a:endParaRPr lang="en-US" b="1" dirty="0" smtClean="0"/>
          </a:p>
          <a:p>
            <a:pPr eaLnBrk="1" hangingPunct="1"/>
            <a:endParaRPr lang="en-US" b="1" dirty="0" smtClean="0"/>
          </a:p>
          <a:p>
            <a:pPr eaLnBrk="1" hangingPunct="1"/>
            <a:endParaRPr lang="en-US" b="1" dirty="0" smtClean="0"/>
          </a:p>
        </p:txBody>
      </p:sp>
      <p:sp>
        <p:nvSpPr>
          <p:cNvPr id="36869" name="Footer Placeholder 3"/>
          <p:cNvSpPr txBox="1">
            <a:spLocks noGrp="1"/>
          </p:cNvSpPr>
          <p:nvPr/>
        </p:nvSpPr>
        <p:spPr bwMode="auto">
          <a:xfrm>
            <a:off x="2" y="8684826"/>
            <a:ext cx="2972547" cy="457711"/>
          </a:xfrm>
          <a:prstGeom prst="rect">
            <a:avLst/>
          </a:prstGeom>
          <a:noFill/>
          <a:ln w="9525">
            <a:noFill/>
            <a:miter lim="800000"/>
            <a:headEnd/>
            <a:tailEnd/>
          </a:ln>
        </p:spPr>
        <p:txBody>
          <a:bodyPr anchor="b"/>
          <a:lstStyle/>
          <a:p>
            <a:r>
              <a:rPr lang="en-GB" sz="1200"/>
              <a:t>Solihull Approach Antenatal 2 day Foundation Training </a:t>
            </a:r>
          </a:p>
        </p:txBody>
      </p:sp>
      <p:sp>
        <p:nvSpPr>
          <p:cNvPr id="36870" name="Slide Number Placeholder 4"/>
          <p:cNvSpPr txBox="1">
            <a:spLocks noGrp="1"/>
          </p:cNvSpPr>
          <p:nvPr/>
        </p:nvSpPr>
        <p:spPr bwMode="auto">
          <a:xfrm>
            <a:off x="3883854" y="8684826"/>
            <a:ext cx="2972547" cy="457711"/>
          </a:xfrm>
          <a:prstGeom prst="rect">
            <a:avLst/>
          </a:prstGeom>
          <a:noFill/>
          <a:ln w="9525">
            <a:noFill/>
            <a:miter lim="800000"/>
            <a:headEnd/>
            <a:tailEnd/>
          </a:ln>
        </p:spPr>
        <p:txBody>
          <a:bodyPr anchor="b"/>
          <a:lstStyle/>
          <a:p>
            <a:pPr algn="r"/>
            <a:fld id="{BDE3180F-34AA-4C42-BED0-489876752F36}" type="slidenum">
              <a:rPr lang="en-GB" sz="1200"/>
              <a:pPr algn="r"/>
              <a:t>29</a:t>
            </a:fld>
            <a:endParaRPr lang="en-GB"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r>
              <a:rPr lang="is-IS" smtClean="0"/>
              <a:t>Anna María Jónsdóttir 13.01.2017</a:t>
            </a:r>
            <a:endParaRPr/>
          </a:p>
        </p:txBody>
      </p:sp>
      <p:sp>
        <p:nvSpPr>
          <p:cNvPr id="6" name="Date Placeholder 5"/>
          <p:cNvSpPr>
            <a:spLocks noGrp="1"/>
          </p:cNvSpPr>
          <p:nvPr>
            <p:ph type="dt" sz="half" idx="10"/>
          </p:nvPr>
        </p:nvSpPr>
        <p:spPr/>
        <p:txBody>
          <a:bodyPr/>
          <a:lstStyle/>
          <a:p>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r>
              <a:rPr lang="is-IS" smtClean="0"/>
              <a:t>Anna María Jónsdóttir 13.01.2017</a:t>
            </a:r>
            <a:endParaRPr/>
          </a:p>
        </p:txBody>
      </p:sp>
      <p:sp>
        <p:nvSpPr>
          <p:cNvPr id="5" name="Date Placeholder 4"/>
          <p:cNvSpPr>
            <a:spLocks noGrp="1"/>
          </p:cNvSpPr>
          <p:nvPr>
            <p:ph type="dt" sz="half" idx="10"/>
          </p:nvPr>
        </p:nvSpPr>
        <p:spPr>
          <a:xfrm>
            <a:off x="8075611" y="6019801"/>
            <a:ext cx="1396260" cy="228600"/>
          </a:xfrm>
        </p:spPr>
        <p:txBody>
          <a:bodyPr/>
          <a:lstStyle/>
          <a:p>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r>
              <a:rPr lang="is-IS" smtClean="0"/>
              <a:t>Anna María Jónsdóttir 13.01.2017</a:t>
            </a:r>
            <a:endParaRPr/>
          </a:p>
        </p:txBody>
      </p:sp>
      <p:sp>
        <p:nvSpPr>
          <p:cNvPr id="5" name="Date Placeholder 4"/>
          <p:cNvSpPr>
            <a:spLocks noGrp="1"/>
          </p:cNvSpPr>
          <p:nvPr>
            <p:ph type="dt" sz="half" idx="10"/>
          </p:nvPr>
        </p:nvSpPr>
        <p:spPr/>
        <p:txBody>
          <a:bodyPr/>
          <a:lstStyle/>
          <a:p>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r>
              <a:rPr lang="is-IS" smtClean="0"/>
              <a:t>Anna María Jónsdóttir 13.01.2017</a:t>
            </a:r>
            <a:endParaRPr/>
          </a:p>
        </p:txBody>
      </p:sp>
      <p:sp>
        <p:nvSpPr>
          <p:cNvPr id="4" name="Date Placeholder 3"/>
          <p:cNvSpPr>
            <a:spLocks noGrp="1"/>
          </p:cNvSpPr>
          <p:nvPr>
            <p:ph type="dt" sz="half" idx="10"/>
          </p:nvPr>
        </p:nvSpPr>
        <p:spPr/>
        <p:txBody>
          <a:bodyPr/>
          <a:lstStyle/>
          <a:p>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r>
              <a:rPr lang="is-IS" smtClean="0"/>
              <a:t>Anna María Jónsdóttir 13.01.2017</a:t>
            </a:r>
            <a:endParaRPr/>
          </a:p>
        </p:txBody>
      </p:sp>
      <p:sp>
        <p:nvSpPr>
          <p:cNvPr id="4" name="Date Placeholder 3"/>
          <p:cNvSpPr>
            <a:spLocks noGrp="1"/>
          </p:cNvSpPr>
          <p:nvPr>
            <p:ph type="dt" sz="half" idx="10"/>
          </p:nvPr>
        </p:nvSpPr>
        <p:spPr/>
        <p:txBody>
          <a:bodyPr/>
          <a:lstStyle/>
          <a:p>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
        <p:nvSpPr>
          <p:cNvPr id="5" name="Footer Placeholder 4"/>
          <p:cNvSpPr>
            <a:spLocks noGrp="1"/>
          </p:cNvSpPr>
          <p:nvPr>
            <p:ph type="ftr" sz="quarter" idx="11"/>
          </p:nvPr>
        </p:nvSpPr>
        <p:spPr/>
        <p:txBody>
          <a:bodyPr/>
          <a:lstStyle/>
          <a:p>
            <a:r>
              <a:rPr lang="is-IS" smtClean="0"/>
              <a:t>Anna María Jónsdóttir 13.01.2017</a:t>
            </a:r>
            <a:endParaRPr/>
          </a:p>
        </p:txBody>
      </p:sp>
      <p:sp>
        <p:nvSpPr>
          <p:cNvPr id="4" name="Date Placeholder 3"/>
          <p:cNvSpPr>
            <a:spLocks noGrp="1"/>
          </p:cNvSpPr>
          <p:nvPr>
            <p:ph type="dt" sz="half" idx="10"/>
          </p:nvPr>
        </p:nvSpPr>
        <p:spPr/>
        <p:txBody>
          <a:bodyPr/>
          <a:lstStyle/>
          <a:p>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r>
              <a:rPr lang="is-IS" smtClean="0"/>
              <a:t>Anna María Jónsdóttir 13.01.2017</a:t>
            </a:r>
            <a:endParaRPr/>
          </a:p>
        </p:txBody>
      </p:sp>
      <p:sp>
        <p:nvSpPr>
          <p:cNvPr id="5" name="Date Placeholder 4"/>
          <p:cNvSpPr>
            <a:spLocks noGrp="1"/>
          </p:cNvSpPr>
          <p:nvPr>
            <p:ph type="dt" sz="half" idx="10"/>
          </p:nvPr>
        </p:nvSpPr>
        <p:spPr/>
        <p:txBody>
          <a:bodyPr/>
          <a:lstStyle/>
          <a:p>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
        <p:nvSpPr>
          <p:cNvPr id="8" name="Footer Placeholder 7"/>
          <p:cNvSpPr>
            <a:spLocks noGrp="1"/>
          </p:cNvSpPr>
          <p:nvPr>
            <p:ph type="ftr" sz="quarter" idx="11"/>
          </p:nvPr>
        </p:nvSpPr>
        <p:spPr/>
        <p:txBody>
          <a:bodyPr/>
          <a:lstStyle/>
          <a:p>
            <a:r>
              <a:rPr lang="is-IS" smtClean="0"/>
              <a:t>Anna María Jónsdóttir 13.01.2017</a:t>
            </a:r>
            <a:endParaRPr/>
          </a:p>
        </p:txBody>
      </p:sp>
      <p:sp>
        <p:nvSpPr>
          <p:cNvPr id="7" name="Date Placeholder 6"/>
          <p:cNvSpPr>
            <a:spLocks noGrp="1"/>
          </p:cNvSpPr>
          <p:nvPr>
            <p:ph type="dt" sz="half" idx="10"/>
          </p:nvPr>
        </p:nvSpPr>
        <p:spPr/>
        <p:txBody>
          <a:bodyPr/>
          <a:lstStyle/>
          <a:p>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
        <p:nvSpPr>
          <p:cNvPr id="4" name="Footer Placeholder 3"/>
          <p:cNvSpPr>
            <a:spLocks noGrp="1"/>
          </p:cNvSpPr>
          <p:nvPr>
            <p:ph type="ftr" sz="quarter" idx="11"/>
          </p:nvPr>
        </p:nvSpPr>
        <p:spPr/>
        <p:txBody>
          <a:bodyPr/>
          <a:lstStyle/>
          <a:p>
            <a:r>
              <a:rPr lang="is-IS" smtClean="0"/>
              <a:t>Anna María Jónsdóttir 13.01.2017</a:t>
            </a:r>
            <a:endParaRPr/>
          </a:p>
        </p:txBody>
      </p:sp>
      <p:sp>
        <p:nvSpPr>
          <p:cNvPr id="3" name="Date Placeholder 2"/>
          <p:cNvSpPr>
            <a:spLocks noGrp="1"/>
          </p:cNvSpPr>
          <p:nvPr>
            <p:ph type="dt" sz="half" idx="10"/>
          </p:nvPr>
        </p:nvSpPr>
        <p:spPr/>
        <p:txBody>
          <a:bodyPr/>
          <a:lstStyle/>
          <a:p>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pPr/>
              <a:t>‹#›</a:t>
            </a:fld>
            <a:endParaRPr/>
          </a:p>
        </p:txBody>
      </p:sp>
      <p:sp>
        <p:nvSpPr>
          <p:cNvPr id="3" name="Footer Placeholder 2"/>
          <p:cNvSpPr>
            <a:spLocks noGrp="1"/>
          </p:cNvSpPr>
          <p:nvPr>
            <p:ph type="ftr" sz="quarter" idx="11"/>
          </p:nvPr>
        </p:nvSpPr>
        <p:spPr/>
        <p:txBody>
          <a:bodyPr/>
          <a:lstStyle/>
          <a:p>
            <a:r>
              <a:rPr lang="is-IS" smtClean="0"/>
              <a:t>Anna María Jónsdóttir 13.01.2017</a:t>
            </a:r>
            <a:endParaRPr/>
          </a:p>
        </p:txBody>
      </p:sp>
      <p:sp>
        <p:nvSpPr>
          <p:cNvPr id="2" name="Date Placeholder 1"/>
          <p:cNvSpPr>
            <a:spLocks noGrp="1"/>
          </p:cNvSpPr>
          <p:nvPr>
            <p:ph type="dt" sz="half" idx="10"/>
          </p:nvPr>
        </p:nvSpPr>
        <p:spPr/>
        <p:txBody>
          <a:bodyPr/>
          <a:lstStyle/>
          <a:p>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r>
              <a:rPr lang="is-IS" smtClean="0"/>
              <a:t>Anna María Jónsdóttir 13.01.2017</a:t>
            </a:r>
            <a:endParaRPr/>
          </a:p>
        </p:txBody>
      </p:sp>
      <p:sp>
        <p:nvSpPr>
          <p:cNvPr id="6" name="Date Placeholder 5"/>
          <p:cNvSpPr>
            <a:spLocks noGrp="1"/>
          </p:cNvSpPr>
          <p:nvPr>
            <p:ph type="dt" sz="half" idx="10"/>
          </p:nvPr>
        </p:nvSpPr>
        <p:spPr/>
        <p:txBody>
          <a:bodyPr/>
          <a:lstStyle/>
          <a:p>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r>
              <a:rPr lang="is-IS" smtClean="0"/>
              <a:t>Anna María Jónsdóttir 13.01.2017</a:t>
            </a:r>
            <a:endParaRPr/>
          </a:p>
        </p:txBody>
      </p:sp>
      <p:sp>
        <p:nvSpPr>
          <p:cNvPr id="6" name="Date Placeholder 5"/>
          <p:cNvSpPr>
            <a:spLocks noGrp="1"/>
          </p:cNvSpPr>
          <p:nvPr>
            <p:ph type="dt" sz="half" idx="10"/>
          </p:nvPr>
        </p:nvSpPr>
        <p:spPr/>
        <p:txBody>
          <a:bodyPr/>
          <a:lstStyle/>
          <a:p>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r>
              <a:rPr lang="en-US" smtClean="0"/>
              <a:t>Anna María Jónsdóttir 13.01.2017</a:t>
            </a:r>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hf hdr="0" dt="0"/>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developingchild.harvard.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2YdkQ1G5QI&amp;feature=player_detailpag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youtube.com/watch?v=apzXGEbZht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k2YdkQ1G5QI&amp;feature=player_detailpag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apzXGEbZht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apzXGEbZht0" TargetMode="External"/><Relationship Id="rId2" Type="http://schemas.openxmlformats.org/officeDocument/2006/relationships/hyperlink" Target="https://www.youtube.com/watch?v=k2YdkQ1G5QI&amp;feature=player_detailpag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vimeo.com/601606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vimeo.com/12277019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circleofsecurity.net/"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61012/earlyintervention-smartinvestment.pdf" TargetMode="External"/><Relationship Id="rId3" Type="http://schemas.openxmlformats.org/officeDocument/2006/relationships/hyperlink" Target="http://www.developingchild.harvard.edu/" TargetMode="External"/><Relationship Id="rId7" Type="http://schemas.openxmlformats.org/officeDocument/2006/relationships/hyperlink" Target="http://www.mellowparenting.org/" TargetMode="External"/><Relationship Id="rId2" Type="http://schemas.openxmlformats.org/officeDocument/2006/relationships/hyperlink" Target="http://www.1001criticaldays.co.uk/" TargetMode="External"/><Relationship Id="rId1" Type="http://schemas.openxmlformats.org/officeDocument/2006/relationships/slideLayout" Target="../slideLayouts/slideLayout2.xml"/><Relationship Id="rId6" Type="http://schemas.openxmlformats.org/officeDocument/2006/relationships/hyperlink" Target="http://solihullapproachparenting.com/" TargetMode="External"/><Relationship Id="rId5" Type="http://schemas.openxmlformats.org/officeDocument/2006/relationships/hyperlink" Target="http://childtrauma.org/" TargetMode="External"/><Relationship Id="rId4" Type="http://schemas.openxmlformats.org/officeDocument/2006/relationships/hyperlink" Target="http://www.acestudy.org/"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690777"/>
            <a:ext cx="6858002" cy="3830129"/>
          </a:xfrm>
        </p:spPr>
        <p:txBody>
          <a:bodyPr>
            <a:normAutofit/>
          </a:bodyPr>
          <a:lstStyle/>
          <a:p>
            <a:r>
              <a:rPr lang="en-US" dirty="0" err="1" smtClean="0"/>
              <a:t>Taugalífeðlisfræði</a:t>
            </a:r>
            <a:r>
              <a:rPr lang="en-US" dirty="0" smtClean="0"/>
              <a:t> </a:t>
            </a:r>
            <a:r>
              <a:rPr lang="en-US" dirty="0" err="1" smtClean="0"/>
              <a:t>og</a:t>
            </a:r>
            <a:r>
              <a:rPr lang="en-US" dirty="0" smtClean="0"/>
              <a:t> </a:t>
            </a:r>
            <a:r>
              <a:rPr lang="en-US" dirty="0" err="1" smtClean="0"/>
              <a:t>ónæmisfræði</a:t>
            </a:r>
            <a:r>
              <a:rPr lang="en-US" dirty="0" smtClean="0"/>
              <a:t> </a:t>
            </a:r>
            <a:r>
              <a:rPr lang="en-US" dirty="0" err="1" smtClean="0"/>
              <a:t>tengd</a:t>
            </a:r>
            <a:r>
              <a:rPr lang="en-US" dirty="0" smtClean="0"/>
              <a:t> </a:t>
            </a:r>
            <a:r>
              <a:rPr lang="en-US" dirty="0" err="1" smtClean="0"/>
              <a:t>áföllum</a:t>
            </a:r>
            <a:r>
              <a:rPr lang="en-US" dirty="0" smtClean="0"/>
              <a:t> í </a:t>
            </a:r>
            <a:r>
              <a:rPr lang="en-US" dirty="0" err="1" smtClean="0"/>
              <a:t>æsku</a:t>
            </a:r>
            <a:r>
              <a:rPr lang="en-US" dirty="0" smtClean="0"/>
              <a:t> </a:t>
            </a:r>
            <a:r>
              <a:rPr lang="en-US" sz="2800" dirty="0" smtClean="0"/>
              <a:t>(</a:t>
            </a:r>
            <a:r>
              <a:rPr lang="en-US" sz="2800" dirty="0" err="1" smtClean="0"/>
              <a:t>og</a:t>
            </a:r>
            <a:r>
              <a:rPr lang="en-US" sz="2800" dirty="0" smtClean="0"/>
              <a:t> </a:t>
            </a:r>
            <a:r>
              <a:rPr lang="en-US" sz="2800" dirty="0" err="1" smtClean="0"/>
              <a:t>meðgöngu</a:t>
            </a:r>
            <a:r>
              <a:rPr lang="en-US" sz="2800" dirty="0" smtClean="0"/>
              <a:t>)</a:t>
            </a:r>
            <a:endParaRPr lang="en-US" sz="2800"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Serotonin Transporter gene </a:t>
            </a:r>
            <a:br>
              <a:rPr lang="is-IS" dirty="0" smtClean="0"/>
            </a:br>
            <a:r>
              <a:rPr lang="is-IS" dirty="0" smtClean="0"/>
              <a:t>short vs long allele</a:t>
            </a:r>
            <a:endParaRPr lang="is-IS" dirty="0"/>
          </a:p>
        </p:txBody>
      </p:sp>
      <p:sp>
        <p:nvSpPr>
          <p:cNvPr id="3" name="Content Placeholder 2"/>
          <p:cNvSpPr>
            <a:spLocks noGrp="1"/>
          </p:cNvSpPr>
          <p:nvPr>
            <p:ph idx="1"/>
          </p:nvPr>
        </p:nvSpPr>
        <p:spPr/>
        <p:txBody>
          <a:bodyPr/>
          <a:lstStyle/>
          <a:p>
            <a:pPr>
              <a:buNone/>
            </a:pPr>
            <a:r>
              <a:rPr lang="is-IS" dirty="0" smtClean="0"/>
              <a:t>Suomi et al 2006 </a:t>
            </a:r>
          </a:p>
          <a:p>
            <a:pPr>
              <a:buNone/>
            </a:pPr>
            <a:r>
              <a:rPr lang="en-US" dirty="0" smtClean="0"/>
              <a:t>•Peer-reared monkeys: s allele drink more alcohol than l </a:t>
            </a:r>
            <a:r>
              <a:rPr lang="en-US" dirty="0" err="1" smtClean="0"/>
              <a:t>allellers</a:t>
            </a:r>
            <a:r>
              <a:rPr lang="en-US" dirty="0" smtClean="0"/>
              <a:t> </a:t>
            </a:r>
          </a:p>
          <a:p>
            <a:pPr>
              <a:buNone/>
            </a:pPr>
            <a:r>
              <a:rPr lang="en-US" dirty="0" smtClean="0"/>
              <a:t>•Maternal-reared: s-</a:t>
            </a:r>
            <a:r>
              <a:rPr lang="en-US" dirty="0" err="1" smtClean="0"/>
              <a:t>ers</a:t>
            </a:r>
            <a:r>
              <a:rPr lang="en-US" dirty="0" smtClean="0"/>
              <a:t> </a:t>
            </a:r>
            <a:r>
              <a:rPr lang="en-US" i="1" dirty="0" smtClean="0"/>
              <a:t>less alcohol than l counterparts </a:t>
            </a:r>
          </a:p>
          <a:p>
            <a:endParaRPr lang="is-IS" dirty="0" smtClean="0"/>
          </a:p>
          <a:p>
            <a:pPr algn="ctr">
              <a:buNone/>
            </a:pPr>
            <a:r>
              <a:rPr lang="en-US" b="1" dirty="0" smtClean="0"/>
              <a:t>Thus s allele significant </a:t>
            </a:r>
            <a:r>
              <a:rPr lang="en-US" b="1" i="1" dirty="0" smtClean="0"/>
              <a:t>risk factor if P-reared, but advantageous for M-reared </a:t>
            </a:r>
          </a:p>
          <a:p>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10</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t>Jeremy Holmes - Gen vs umhverfi</a:t>
            </a:r>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11</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pic>
        <p:nvPicPr>
          <p:cNvPr id="1026" name="Picture 2"/>
          <p:cNvPicPr>
            <a:picLocks noGrp="1" noChangeAspect="1" noChangeArrowheads="1"/>
          </p:cNvPicPr>
          <p:nvPr>
            <p:ph idx="1"/>
          </p:nvPr>
        </p:nvPicPr>
        <p:blipFill>
          <a:blip r:embed="rId2" cstate="print"/>
          <a:srcRect/>
          <a:stretch>
            <a:fillRect/>
          </a:stretch>
        </p:blipFill>
        <p:spPr bwMode="auto">
          <a:xfrm>
            <a:off x="1449238" y="1587260"/>
            <a:ext cx="8867954" cy="431320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b="1" dirty="0" smtClean="0"/>
              <a:t>Erfðir - utangenaerfðir</a:t>
            </a:r>
            <a:br>
              <a:rPr lang="is-IS" b="1" dirty="0" smtClean="0"/>
            </a:br>
            <a:r>
              <a:rPr lang="is-IS" sz="2200" b="1" dirty="0" smtClean="0"/>
              <a:t>(</a:t>
            </a:r>
            <a:r>
              <a:rPr lang="is-IS" sz="2700" b="1" dirty="0" err="1" smtClean="0"/>
              <a:t>genetics</a:t>
            </a:r>
            <a:r>
              <a:rPr lang="is-IS" sz="2700" b="1" dirty="0" smtClean="0"/>
              <a:t> - </a:t>
            </a:r>
            <a:r>
              <a:rPr lang="is-IS" sz="2700" b="1" dirty="0" err="1" smtClean="0"/>
              <a:t>epigenetics</a:t>
            </a:r>
            <a:r>
              <a:rPr lang="is-IS" sz="2700" b="1" dirty="0"/>
              <a:t>)</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41526" y="1935164"/>
            <a:ext cx="7708948" cy="4389437"/>
          </a:xfrm>
        </p:spPr>
      </p:pic>
    </p:spTree>
    <p:extLst>
      <p:ext uri="{BB962C8B-B14F-4D97-AF65-F5344CB8AC3E}">
        <p14:creationId xmlns:p14="http://schemas.microsoft.com/office/powerpoint/2010/main" val="96148497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t>Gen vs umhverfi</a:t>
            </a:r>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13</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pic>
        <p:nvPicPr>
          <p:cNvPr id="2050" name="Picture 2"/>
          <p:cNvPicPr>
            <a:picLocks noGrp="1" noChangeAspect="1" noChangeArrowheads="1"/>
          </p:cNvPicPr>
          <p:nvPr>
            <p:ph idx="1"/>
          </p:nvPr>
        </p:nvPicPr>
        <p:blipFill>
          <a:blip r:embed="rId2" cstate="print"/>
          <a:srcRect/>
          <a:stretch>
            <a:fillRect/>
          </a:stretch>
        </p:blipFill>
        <p:spPr bwMode="auto">
          <a:xfrm>
            <a:off x="3591987" y="1752600"/>
            <a:ext cx="5004852" cy="42291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early adverse environment will lead to ‘adaptations’ at multiple levels </a:t>
            </a:r>
            <a:endParaRPr lang="is-IS" dirty="0"/>
          </a:p>
        </p:txBody>
      </p:sp>
      <p:sp>
        <p:nvSpPr>
          <p:cNvPr id="3" name="Content Placeholder 2"/>
          <p:cNvSpPr>
            <a:spLocks noGrp="1"/>
          </p:cNvSpPr>
          <p:nvPr>
            <p:ph idx="1"/>
          </p:nvPr>
        </p:nvSpPr>
        <p:spPr/>
        <p:txBody>
          <a:bodyPr>
            <a:normAutofit/>
          </a:bodyPr>
          <a:lstStyle/>
          <a:p>
            <a:pPr marL="457200" indent="-457200">
              <a:buAutoNum type="arabicPeriod"/>
            </a:pPr>
            <a:r>
              <a:rPr lang="en-US" dirty="0" smtClean="0"/>
              <a:t>Alterations at the </a:t>
            </a:r>
            <a:r>
              <a:rPr lang="en-US" b="1" dirty="0" smtClean="0"/>
              <a:t>epigenetic level</a:t>
            </a:r>
            <a:r>
              <a:rPr lang="en-US" dirty="0" smtClean="0"/>
              <a:t>. How genes are regulated.</a:t>
            </a:r>
          </a:p>
          <a:p>
            <a:pPr marL="457200" indent="-457200">
              <a:buNone/>
            </a:pPr>
            <a:r>
              <a:rPr lang="en-US" dirty="0" smtClean="0"/>
              <a:t>2. Alterations at the </a:t>
            </a:r>
            <a:r>
              <a:rPr lang="en-US" b="1" dirty="0" err="1" smtClean="0"/>
              <a:t>neurocognitive</a:t>
            </a:r>
            <a:r>
              <a:rPr lang="en-US" b="1" dirty="0" smtClean="0"/>
              <a:t> level </a:t>
            </a:r>
            <a:r>
              <a:rPr lang="en-US" dirty="0" smtClean="0"/>
              <a:t>in ‘representations’ (of self and other) as well as in basic and higher order ‘processes</a:t>
            </a:r>
            <a:r>
              <a:rPr lang="en-US" smtClean="0"/>
              <a:t>’ Both </a:t>
            </a:r>
            <a:r>
              <a:rPr lang="en-US" dirty="0" smtClean="0"/>
              <a:t>basic and higher order processes are altered in a range of disorders associated with maltreatment (e.g. anxiety, depression and conduct problems). </a:t>
            </a:r>
          </a:p>
          <a:p>
            <a:pPr marL="457200" indent="-457200">
              <a:buNone/>
            </a:pPr>
            <a:r>
              <a:rPr lang="en-US" dirty="0" smtClean="0"/>
              <a:t>3. </a:t>
            </a:r>
            <a:r>
              <a:rPr lang="en-US" b="1" dirty="0" smtClean="0"/>
              <a:t>Threat processing </a:t>
            </a:r>
          </a:p>
          <a:p>
            <a:pPr marL="457200" indent="-457200">
              <a:buNone/>
            </a:pPr>
            <a:r>
              <a:rPr lang="en-US" dirty="0" smtClean="0"/>
              <a:t>4. </a:t>
            </a:r>
            <a:r>
              <a:rPr lang="en-US" b="1" dirty="0" smtClean="0"/>
              <a:t>Autobiographical memory               </a:t>
            </a:r>
            <a:r>
              <a:rPr lang="is-IS" sz="1800" b="1" dirty="0" smtClean="0"/>
              <a:t>Eamon McCrory PhD DClinPsy</a:t>
            </a:r>
            <a:endParaRPr lang="is-IS" sz="1800" b="1"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14</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lgn="ctr"/>
            <a:r>
              <a:rPr lang="en-US" b="1" dirty="0"/>
              <a:t>Center on the Developing Child </a:t>
            </a:r>
            <a:r>
              <a:rPr lang="en-US" sz="4000" dirty="0" smtClean="0">
                <a:hlinkClick r:id="rId3"/>
              </a:rPr>
              <a:t>www.developingchild.harvard.edu</a:t>
            </a:r>
            <a:r>
              <a:rPr lang="en-US" sz="4000" dirty="0"/>
              <a:t>.</a:t>
            </a:r>
            <a:endParaRPr lang="is-IS" sz="4000" dirty="0"/>
          </a:p>
        </p:txBody>
      </p:sp>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669902" y="1935164"/>
            <a:ext cx="8852197" cy="4389437"/>
          </a:xfrm>
        </p:spPr>
      </p:pic>
    </p:spTree>
    <p:extLst>
      <p:ext uri="{BB962C8B-B14F-4D97-AF65-F5344CB8AC3E}">
        <p14:creationId xmlns:p14="http://schemas.microsoft.com/office/powerpoint/2010/main" val="191738825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t>Viðkvæmasta mótunarskeið heilans</a:t>
            </a:r>
            <a:endParaRPr lang="is-IS" dirty="0"/>
          </a:p>
        </p:txBody>
      </p:sp>
      <p:sp>
        <p:nvSpPr>
          <p:cNvPr id="3" name="Content Placeholder 2"/>
          <p:cNvSpPr>
            <a:spLocks noGrp="1"/>
          </p:cNvSpPr>
          <p:nvPr>
            <p:ph idx="1"/>
          </p:nvPr>
        </p:nvSpPr>
        <p:spPr/>
        <p:txBody>
          <a:bodyPr>
            <a:normAutofit/>
          </a:bodyPr>
          <a:lstStyle/>
          <a:p>
            <a:r>
              <a:rPr lang="is-IS" dirty="0" smtClean="0"/>
              <a:t>Fyrstu 2 árin (eða fyrstu 1000 dagana)  verður gríðarlegur vöxtur á heilanum með fjölgun heilafruma og myndun taugafrumtengsla. Þetta tímabil skiptir sköpum varðandi þroska mikilvægra eiginleika og skynjunar s.s. </a:t>
            </a:r>
            <a:r>
              <a:rPr lang="is-IS" b="1" dirty="0" smtClean="0"/>
              <a:t>sjón, heyrn, tilfinningastjórnun, málþroska, félagslega færni, hugtakaskilning og skilning á tölum. </a:t>
            </a:r>
          </a:p>
          <a:p>
            <a:r>
              <a:rPr lang="is-IS" b="1" dirty="0" smtClean="0"/>
              <a:t>Á þessu tímabili </a:t>
            </a:r>
            <a:r>
              <a:rPr lang="is-IS" dirty="0" smtClean="0"/>
              <a:t>verða einnig  til </a:t>
            </a:r>
            <a:r>
              <a:rPr lang="is-IS" b="1" dirty="0" smtClean="0"/>
              <a:t>vanabundin viðbrögð við aðstæðum (Habitual way of responding)</a:t>
            </a:r>
            <a:r>
              <a:rPr lang="is-IS" dirty="0" smtClean="0"/>
              <a:t>, t.d. Við hverju maður býst frá öðru fólki (kjarnaviðhorf- internal working models).</a:t>
            </a:r>
          </a:p>
          <a:p>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16</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b="1" dirty="0" smtClean="0"/>
              <a:t>Ungbörn eru félagsverur</a:t>
            </a:r>
            <a:endParaRPr lang="is-IS" b="1" dirty="0"/>
          </a:p>
        </p:txBody>
      </p:sp>
      <p:sp>
        <p:nvSpPr>
          <p:cNvPr id="14" name="Content Placeholder 13"/>
          <p:cNvSpPr>
            <a:spLocks noGrp="1"/>
          </p:cNvSpPr>
          <p:nvPr>
            <p:ph idx="1"/>
          </p:nvPr>
        </p:nvSpPr>
        <p:spPr/>
        <p:txBody>
          <a:bodyPr/>
          <a:lstStyle/>
          <a:p>
            <a:endParaRPr lang="is-IS" dirty="0" smtClean="0"/>
          </a:p>
          <a:p>
            <a:endParaRPr lang="is-IS" dirty="0"/>
          </a:p>
          <a:p>
            <a:r>
              <a:rPr lang="is-IS" dirty="0" smtClean="0">
                <a:hlinkClick r:id="rId3"/>
              </a:rPr>
              <a:t>https</a:t>
            </a:r>
            <a:r>
              <a:rPr lang="is-IS" dirty="0">
                <a:hlinkClick r:id="rId3"/>
              </a:rPr>
              <a:t>://</a:t>
            </a:r>
            <a:r>
              <a:rPr lang="is-IS" dirty="0" smtClean="0">
                <a:hlinkClick r:id="rId3"/>
              </a:rPr>
              <a:t>www.youtube.com/watch?v=k2YdkQ1G5QI&amp;feature=player_detailpage</a:t>
            </a:r>
            <a:endParaRPr lang="is-IS" dirty="0" smtClean="0"/>
          </a:p>
          <a:p>
            <a:endParaRPr lang="is-IS" dirty="0" smtClean="0"/>
          </a:p>
          <a:p>
            <a:r>
              <a:rPr lang="is-IS" dirty="0">
                <a:hlinkClick r:id="rId4"/>
              </a:rPr>
              <a:t>https://</a:t>
            </a:r>
            <a:r>
              <a:rPr lang="is-IS" dirty="0" smtClean="0">
                <a:hlinkClick r:id="rId4"/>
              </a:rPr>
              <a:t>www.youtube.com/watch?v=apzXGEbZht0</a:t>
            </a:r>
            <a:endParaRPr lang="is-IS" dirty="0" smtClean="0"/>
          </a:p>
          <a:p>
            <a:pPr marL="0" indent="0">
              <a:buNone/>
            </a:pPr>
            <a:endParaRPr lang="is-IS" dirty="0"/>
          </a:p>
        </p:txBody>
      </p:sp>
    </p:spTree>
    <p:extLst>
      <p:ext uri="{BB962C8B-B14F-4D97-AF65-F5344CB8AC3E}">
        <p14:creationId xmlns:p14="http://schemas.microsoft.com/office/powerpoint/2010/main" val="127340872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b="1" dirty="0" smtClean="0"/>
              <a:t>Unglingsárin</a:t>
            </a:r>
            <a:endParaRPr lang="is-IS" b="1" dirty="0"/>
          </a:p>
        </p:txBody>
      </p:sp>
      <p:sp>
        <p:nvSpPr>
          <p:cNvPr id="4" name="Date Placeholder 3"/>
          <p:cNvSpPr>
            <a:spLocks noGrp="1"/>
          </p:cNvSpPr>
          <p:nvPr>
            <p:ph type="dt" sz="half" idx="10"/>
          </p:nvPr>
        </p:nvSpPr>
        <p:spPr/>
        <p:txBody>
          <a:bodyPr/>
          <a:lstStyle/>
          <a:p>
            <a:r>
              <a:rPr lang="is-IS" smtClean="0"/>
              <a:t>8.10.2010</a:t>
            </a:r>
            <a:endParaRPr lang="is-IS"/>
          </a:p>
        </p:txBody>
      </p:sp>
      <p:sp>
        <p:nvSpPr>
          <p:cNvPr id="5" name="Footer Placeholder 4"/>
          <p:cNvSpPr>
            <a:spLocks noGrp="1"/>
          </p:cNvSpPr>
          <p:nvPr>
            <p:ph type="ftr" sz="quarter" idx="11"/>
          </p:nvPr>
        </p:nvSpPr>
        <p:spPr/>
        <p:txBody>
          <a:bodyPr/>
          <a:lstStyle/>
          <a:p>
            <a:r>
              <a:rPr lang="is-IS" smtClean="0"/>
              <a:t>Anna María Jónsdóttir geðlæknir</a:t>
            </a:r>
            <a:endParaRPr lang="is-IS"/>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87755" y="2852937"/>
            <a:ext cx="4272000" cy="2413673"/>
          </a:xfrm>
        </p:spPr>
      </p:pic>
    </p:spTree>
    <p:extLst>
      <p:ext uri="{BB962C8B-B14F-4D97-AF65-F5344CB8AC3E}">
        <p14:creationId xmlns:p14="http://schemas.microsoft.com/office/powerpoint/2010/main" val="40364775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1346200"/>
          </a:xfrm>
        </p:spPr>
        <p:txBody>
          <a:bodyPr>
            <a:normAutofit fontScale="90000"/>
          </a:bodyPr>
          <a:lstStyle/>
          <a:p>
            <a:pPr algn="ctr"/>
            <a:r>
              <a:rPr lang="is-IS" dirty="0" smtClean="0"/>
              <a:t>Annað mesta vaxtarskeið heilans er á unglingsárunum, heilinn er ekki fullmótaður fyrr en við 24 ára aldur.</a:t>
            </a:r>
            <a:endParaRPr lang="is-IS" dirty="0"/>
          </a:p>
        </p:txBody>
      </p:sp>
      <p:sp>
        <p:nvSpPr>
          <p:cNvPr id="3" name="Content Placeholder 2"/>
          <p:cNvSpPr>
            <a:spLocks noGrp="1"/>
          </p:cNvSpPr>
          <p:nvPr>
            <p:ph idx="1"/>
          </p:nvPr>
        </p:nvSpPr>
        <p:spPr/>
        <p:txBody>
          <a:bodyPr>
            <a:normAutofit fontScale="55000" lnSpcReduction="20000"/>
          </a:bodyPr>
          <a:lstStyle/>
          <a:p>
            <a:r>
              <a:rPr lang="is-IS" dirty="0" smtClean="0"/>
              <a:t>Unglingar  eru að fást við að öðlast meira sjálfstæði en á sama tíma hafa þeir þörf fyrir öryggi og hlýju. Vegna þess að þeir glíma við margar andstæðar tilfinningar og hugsanir finna þeir oft fyrir innri ólgu sem oft birtist í samskiptum þeirra við sína nánustu og  umhverfinu sem við sjáum í dæmigerðu unglingaherbergi, þar sem öllu ægir saman. Rannsókn á atferli unglinsstúlkna sýndi venjulega hegðun þeirra á einu ári.. innihélt:</a:t>
            </a:r>
          </a:p>
          <a:p>
            <a:r>
              <a:rPr lang="en-GB" b="1" i="1" dirty="0" smtClean="0"/>
              <a:t>164 </a:t>
            </a:r>
            <a:r>
              <a:rPr lang="en-GB" b="1" i="1" dirty="0" err="1" smtClean="0"/>
              <a:t>hurðaskelli</a:t>
            </a:r>
            <a:endParaRPr lang="en-GB" b="1" i="1" dirty="0" smtClean="0"/>
          </a:p>
          <a:p>
            <a:r>
              <a:rPr lang="en-GB" b="1" i="1" dirty="0" smtClean="0"/>
              <a:t>183 </a:t>
            </a:r>
            <a:r>
              <a:rPr lang="en-GB" b="1" i="1" dirty="0" err="1" smtClean="0"/>
              <a:t>rifrildi</a:t>
            </a:r>
            <a:r>
              <a:rPr lang="en-GB" b="1" i="1" dirty="0" smtClean="0"/>
              <a:t> </a:t>
            </a:r>
            <a:r>
              <a:rPr lang="en-GB" b="1" i="1" dirty="0" err="1" smtClean="0"/>
              <a:t>við</a:t>
            </a:r>
            <a:r>
              <a:rPr lang="en-GB" b="1" i="1" dirty="0" smtClean="0"/>
              <a:t> </a:t>
            </a:r>
            <a:r>
              <a:rPr lang="en-GB" b="1" i="1" dirty="0" err="1" smtClean="0"/>
              <a:t>mömmu</a:t>
            </a:r>
            <a:endParaRPr lang="en-GB" b="1" i="1" dirty="0" smtClean="0"/>
          </a:p>
          <a:p>
            <a:r>
              <a:rPr lang="en-GB" b="1" i="1" dirty="0" smtClean="0"/>
              <a:t>257 </a:t>
            </a:r>
            <a:r>
              <a:rPr lang="en-GB" b="1" i="1" dirty="0" err="1" smtClean="0"/>
              <a:t>rifrildi</a:t>
            </a:r>
            <a:r>
              <a:rPr lang="en-GB" b="1" i="1" dirty="0" smtClean="0"/>
              <a:t> </a:t>
            </a:r>
            <a:r>
              <a:rPr lang="en-GB" b="1" i="1" dirty="0" err="1" smtClean="0"/>
              <a:t>við</a:t>
            </a:r>
            <a:r>
              <a:rPr lang="en-GB" b="1" i="1" dirty="0" smtClean="0"/>
              <a:t> </a:t>
            </a:r>
            <a:r>
              <a:rPr lang="en-GB" b="1" i="1" dirty="0" err="1" smtClean="0"/>
              <a:t>systkyni</a:t>
            </a:r>
            <a:endParaRPr lang="en-GB" b="1" i="1" dirty="0" smtClean="0"/>
          </a:p>
          <a:p>
            <a:r>
              <a:rPr lang="en-GB" b="1" i="1" dirty="0" smtClean="0"/>
              <a:t>153 </a:t>
            </a:r>
            <a:r>
              <a:rPr lang="en-GB" b="1" i="1" dirty="0" err="1" smtClean="0"/>
              <a:t>ósætti</a:t>
            </a:r>
            <a:r>
              <a:rPr lang="en-GB" b="1" i="1" dirty="0" smtClean="0"/>
              <a:t> </a:t>
            </a:r>
            <a:r>
              <a:rPr lang="en-GB" b="1" i="1" dirty="0" err="1" smtClean="0"/>
              <a:t>við</a:t>
            </a:r>
            <a:r>
              <a:rPr lang="en-GB" b="1" i="1" dirty="0" smtClean="0"/>
              <a:t> </a:t>
            </a:r>
            <a:r>
              <a:rPr lang="en-GB" b="1" i="1" dirty="0" err="1" smtClean="0"/>
              <a:t>pabba</a:t>
            </a:r>
            <a:endParaRPr lang="en-GB" b="1" i="1" dirty="0" smtClean="0"/>
          </a:p>
          <a:p>
            <a:r>
              <a:rPr lang="en-GB" b="1" i="1" dirty="0" smtClean="0"/>
              <a:t>127 </a:t>
            </a:r>
            <a:r>
              <a:rPr lang="en-GB" b="1" i="1" dirty="0" err="1" smtClean="0"/>
              <a:t>ósætti</a:t>
            </a:r>
            <a:r>
              <a:rPr lang="en-GB" b="1" i="1" dirty="0" smtClean="0"/>
              <a:t> </a:t>
            </a:r>
            <a:r>
              <a:rPr lang="en-GB" b="1" i="1" dirty="0" err="1" smtClean="0"/>
              <a:t>við</a:t>
            </a:r>
            <a:r>
              <a:rPr lang="en-GB" b="1" i="1" dirty="0" smtClean="0"/>
              <a:t> </a:t>
            </a:r>
            <a:r>
              <a:rPr lang="en-GB" b="1" i="1" dirty="0" err="1" smtClean="0"/>
              <a:t>vini</a:t>
            </a:r>
            <a:endParaRPr lang="en-GB" b="1" i="1" dirty="0" smtClean="0"/>
          </a:p>
          <a:p>
            <a:r>
              <a:rPr lang="en-GB" b="1" i="1" dirty="0" smtClean="0"/>
              <a:t>123 </a:t>
            </a:r>
            <a:r>
              <a:rPr lang="en-GB" b="1" i="1" dirty="0" err="1" smtClean="0"/>
              <a:t>grátköst</a:t>
            </a:r>
            <a:r>
              <a:rPr lang="en-GB" b="1" i="1" dirty="0" smtClean="0"/>
              <a:t> </a:t>
            </a:r>
            <a:r>
              <a:rPr lang="en-GB" b="1" i="1" dirty="0" err="1" smtClean="0"/>
              <a:t>vegna</a:t>
            </a:r>
            <a:r>
              <a:rPr lang="en-GB" b="1" i="1" dirty="0" smtClean="0"/>
              <a:t> </a:t>
            </a:r>
            <a:r>
              <a:rPr lang="en-GB" b="1" i="1" dirty="0" err="1" smtClean="0"/>
              <a:t>drengja</a:t>
            </a:r>
            <a:endParaRPr lang="en-GB" b="1" i="1" dirty="0" smtClean="0"/>
          </a:p>
          <a:p>
            <a:r>
              <a:rPr lang="en-GB" b="1" i="1" dirty="0" smtClean="0"/>
              <a:t>306 </a:t>
            </a:r>
            <a:r>
              <a:rPr lang="en-GB" b="1" i="1" dirty="0" err="1" smtClean="0"/>
              <a:t>samtöl</a:t>
            </a:r>
            <a:r>
              <a:rPr lang="en-GB" b="1" i="1" dirty="0" smtClean="0"/>
              <a:t> </a:t>
            </a:r>
            <a:r>
              <a:rPr lang="en-GB" b="1" i="1" dirty="0" err="1" smtClean="0"/>
              <a:t>við</a:t>
            </a:r>
            <a:r>
              <a:rPr lang="en-GB" b="1" i="1" dirty="0" smtClean="0"/>
              <a:t> </a:t>
            </a:r>
            <a:r>
              <a:rPr lang="en-GB" b="1" i="1" dirty="0" err="1" smtClean="0"/>
              <a:t>vini</a:t>
            </a:r>
            <a:r>
              <a:rPr lang="en-GB" b="1" i="1" dirty="0" smtClean="0"/>
              <a:t> um </a:t>
            </a:r>
            <a:r>
              <a:rPr lang="en-GB" b="1" i="1" dirty="0" err="1" smtClean="0"/>
              <a:t>drengi</a:t>
            </a:r>
            <a:endParaRPr lang="en-GB" b="1" i="1" dirty="0" smtClean="0"/>
          </a:p>
          <a:p>
            <a:r>
              <a:rPr lang="en-GB" b="1" i="1" dirty="0" smtClean="0"/>
              <a:t>274 </a:t>
            </a:r>
            <a:r>
              <a:rPr lang="en-GB" b="1" i="1" dirty="0" err="1" smtClean="0"/>
              <a:t>klst</a:t>
            </a:r>
            <a:r>
              <a:rPr lang="en-GB" b="1" i="1" dirty="0" smtClean="0"/>
              <a:t> í </a:t>
            </a:r>
            <a:r>
              <a:rPr lang="en-GB" b="1" i="1" dirty="0" err="1" smtClean="0"/>
              <a:t>símanum</a:t>
            </a:r>
            <a:r>
              <a:rPr lang="en-GB" b="1" i="1" dirty="0" smtClean="0"/>
              <a:t>                            ............................................................. </a:t>
            </a:r>
            <a:r>
              <a:rPr lang="is-IS" b="1" dirty="0" smtClean="0"/>
              <a:t>og þetta er eðlilegt!!</a:t>
            </a:r>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19</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s-IS"/>
          </a:p>
        </p:txBody>
      </p:sp>
      <p:sp>
        <p:nvSpPr>
          <p:cNvPr id="4" name="Slide Number Placeholder 3"/>
          <p:cNvSpPr>
            <a:spLocks noGrp="1"/>
          </p:cNvSpPr>
          <p:nvPr>
            <p:ph type="sldNum" sz="quarter" idx="12"/>
          </p:nvPr>
        </p:nvSpPr>
        <p:spPr/>
        <p:txBody>
          <a:bodyPr/>
          <a:lstStyle/>
          <a:p>
            <a:fld id="{022B156B-59AE-415F-B24B-8756D48BB977}" type="slidenum">
              <a:rPr lang="is-IS" smtClean="0"/>
              <a:pPr/>
              <a:t>2</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pic>
        <p:nvPicPr>
          <p:cNvPr id="6146" name="Picture 2"/>
          <p:cNvPicPr>
            <a:picLocks noGrp="1" noChangeAspect="1" noChangeArrowheads="1"/>
          </p:cNvPicPr>
          <p:nvPr>
            <p:ph idx="1"/>
          </p:nvPr>
        </p:nvPicPr>
        <p:blipFill>
          <a:blip r:embed="rId2" cstate="print"/>
          <a:srcRect/>
          <a:stretch>
            <a:fillRect/>
          </a:stretch>
        </p:blipFill>
        <p:spPr bwMode="auto">
          <a:xfrm>
            <a:off x="2829464" y="396814"/>
            <a:ext cx="6832121" cy="550365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b="1" dirty="0" smtClean="0"/>
              <a:t>Ungbörn eru félagsverur</a:t>
            </a:r>
            <a:endParaRPr lang="is-IS" b="1" dirty="0"/>
          </a:p>
        </p:txBody>
      </p:sp>
      <p:sp>
        <p:nvSpPr>
          <p:cNvPr id="14" name="Content Placeholder 13"/>
          <p:cNvSpPr>
            <a:spLocks noGrp="1"/>
          </p:cNvSpPr>
          <p:nvPr>
            <p:ph idx="1"/>
          </p:nvPr>
        </p:nvSpPr>
        <p:spPr/>
        <p:txBody>
          <a:bodyPr/>
          <a:lstStyle/>
          <a:p>
            <a:endParaRPr lang="is-IS" dirty="0" smtClean="0"/>
          </a:p>
          <a:p>
            <a:endParaRPr lang="is-IS" dirty="0"/>
          </a:p>
          <a:p>
            <a:r>
              <a:rPr lang="is-IS" dirty="0" smtClean="0">
                <a:hlinkClick r:id="rId3"/>
              </a:rPr>
              <a:t>https</a:t>
            </a:r>
            <a:r>
              <a:rPr lang="is-IS" dirty="0">
                <a:hlinkClick r:id="rId3"/>
              </a:rPr>
              <a:t>://</a:t>
            </a:r>
            <a:r>
              <a:rPr lang="is-IS" dirty="0" smtClean="0">
                <a:hlinkClick r:id="rId3"/>
              </a:rPr>
              <a:t>www.youtube.com/watch?v=k2YdkQ1G5QI&amp;feature=player_detailpage</a:t>
            </a:r>
            <a:endParaRPr lang="is-IS" dirty="0" smtClean="0"/>
          </a:p>
          <a:p>
            <a:endParaRPr lang="is-IS" dirty="0" smtClean="0"/>
          </a:p>
          <a:p>
            <a:r>
              <a:rPr lang="is-IS" dirty="0">
                <a:hlinkClick r:id="rId4"/>
              </a:rPr>
              <a:t>https://</a:t>
            </a:r>
            <a:r>
              <a:rPr lang="is-IS" dirty="0" smtClean="0">
                <a:hlinkClick r:id="rId4"/>
              </a:rPr>
              <a:t>www.youtube.com/watch?v=apzXGEbZht0</a:t>
            </a:r>
            <a:endParaRPr lang="is-IS" dirty="0" smtClean="0"/>
          </a:p>
          <a:p>
            <a:pPr marL="0" indent="0">
              <a:buNone/>
            </a:pPr>
            <a:endParaRPr lang="is-IS" dirty="0"/>
          </a:p>
        </p:txBody>
      </p:sp>
    </p:spTree>
    <p:extLst>
      <p:ext uri="{BB962C8B-B14F-4D97-AF65-F5344CB8AC3E}">
        <p14:creationId xmlns:p14="http://schemas.microsoft.com/office/powerpoint/2010/main" val="127340872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 Börn eru félagsverur strax við fæðingu</a:t>
            </a:r>
            <a:endParaRPr lang="is-IS" dirty="0"/>
          </a:p>
        </p:txBody>
      </p:sp>
      <p:sp>
        <p:nvSpPr>
          <p:cNvPr id="3" name="Content Placeholder 2"/>
          <p:cNvSpPr>
            <a:spLocks noGrp="1"/>
          </p:cNvSpPr>
          <p:nvPr>
            <p:ph idx="1"/>
          </p:nvPr>
        </p:nvSpPr>
        <p:spPr/>
        <p:txBody>
          <a:bodyPr>
            <a:normAutofit fontScale="70000" lnSpcReduction="20000"/>
          </a:bodyPr>
          <a:lstStyle/>
          <a:p>
            <a:pPr marL="0" indent="0">
              <a:spcBef>
                <a:spcPts val="0"/>
              </a:spcBef>
              <a:buNone/>
              <a:defRPr/>
            </a:pPr>
            <a:r>
              <a:rPr lang="is-IS" b="1" dirty="0" smtClean="0"/>
              <a:t>Neonatal Imitation </a:t>
            </a:r>
            <a:r>
              <a:rPr lang="is-IS" dirty="0" smtClean="0">
                <a:hlinkClick r:id="rId2"/>
              </a:rPr>
              <a:t>https://www.youtube.com/watch?v=k2YdkQ1G5QI&amp;feature=player_detailpage</a:t>
            </a:r>
            <a:endParaRPr lang="is-IS" dirty="0" smtClean="0"/>
          </a:p>
          <a:p>
            <a:r>
              <a:rPr lang="is-IS" b="1" dirty="0" smtClean="0"/>
              <a:t>1 mínúta</a:t>
            </a:r>
          </a:p>
          <a:p>
            <a:r>
              <a:rPr lang="is-IS" dirty="0" smtClean="0"/>
              <a:t>Nýburar eru tilbúnir í samskipti strax við fæðingu...</a:t>
            </a:r>
          </a:p>
          <a:p>
            <a:r>
              <a:rPr lang="is-IS" dirty="0" smtClean="0"/>
              <a:t>það skýrist af </a:t>
            </a:r>
            <a:r>
              <a:rPr lang="is-IS" b="1" dirty="0" smtClean="0"/>
              <a:t>spegilfrumum eða mirror cells</a:t>
            </a:r>
            <a:r>
              <a:rPr lang="is-IS" dirty="0" smtClean="0"/>
              <a:t> sem láta okkur ósjálfrátt og ómeðvitað herma eftir manneskjunni sem við erum í samskiptum við</a:t>
            </a:r>
          </a:p>
          <a:p>
            <a:r>
              <a:rPr lang="is-IS" dirty="0" smtClean="0"/>
              <a:t>Ef samhæfingu og samstillingu skortir í samskiptum ungbarnsins og umönnunaraðila veldur það barninu streitu.</a:t>
            </a:r>
          </a:p>
          <a:p>
            <a:endParaRPr lang="is-IS" dirty="0" smtClean="0"/>
          </a:p>
          <a:p>
            <a:pPr marL="0" indent="0">
              <a:spcBef>
                <a:spcPts val="0"/>
              </a:spcBef>
              <a:buNone/>
              <a:defRPr/>
            </a:pPr>
            <a:r>
              <a:rPr lang="is-IS" b="1" dirty="0" smtClean="0"/>
              <a:t>Still facxe experiment </a:t>
            </a:r>
            <a:r>
              <a:rPr lang="is-IS" dirty="0" smtClean="0"/>
              <a:t>Ed Tronic </a:t>
            </a:r>
            <a:r>
              <a:rPr lang="is-IS" dirty="0" smtClean="0">
                <a:hlinkClick r:id="rId3"/>
              </a:rPr>
              <a:t>https://www.youtube.com/watch?v=apzXGEbZht0</a:t>
            </a:r>
            <a:endParaRPr lang="is-IS" dirty="0" smtClean="0"/>
          </a:p>
          <a:p>
            <a:r>
              <a:rPr lang="is-IS" b="1" dirty="0" smtClean="0"/>
              <a:t>3 mínútur</a:t>
            </a:r>
          </a:p>
          <a:p>
            <a:endParaRPr lang="is-IS" dirty="0" smtClean="0"/>
          </a:p>
          <a:p>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21</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s-IS" dirty="0" smtClean="0"/>
              <a:t>Heilaþroskinn verður í samspili við samskipti (human connection=neural connection)</a:t>
            </a:r>
            <a:endParaRPr lang="is-IS" dirty="0"/>
          </a:p>
        </p:txBody>
      </p:sp>
      <p:sp>
        <p:nvSpPr>
          <p:cNvPr id="3" name="Content Placeholder 2"/>
          <p:cNvSpPr>
            <a:spLocks noGrp="1"/>
          </p:cNvSpPr>
          <p:nvPr>
            <p:ph idx="1"/>
          </p:nvPr>
        </p:nvSpPr>
        <p:spPr/>
        <p:txBody>
          <a:bodyPr>
            <a:normAutofit fontScale="92500"/>
          </a:bodyPr>
          <a:lstStyle/>
          <a:p>
            <a:r>
              <a:rPr lang="is-IS" dirty="0" smtClean="0"/>
              <a:t>Samskipti eins og snerting, augnsamband, gagnkvæmt hjal og leikur eru leiðir til að ná til barnsins og hafa áhrif á líðan þess.</a:t>
            </a:r>
          </a:p>
          <a:p>
            <a:r>
              <a:rPr lang="is-IS" dirty="0" smtClean="0"/>
              <a:t>Temprun tilfinninga barnsins er mjög mikilvæg út frá lífeðlisfræðilegu sjónarmiði þar sem tilfinningaheilinn hefur mikil áhrif á líffræðilegt ástand barnsins, s.s. Hjartslátt, streituhormón,  vellíðunarhormón og boðefni í heilanum.</a:t>
            </a:r>
          </a:p>
          <a:p>
            <a:r>
              <a:rPr lang="is-IS" dirty="0" smtClean="0"/>
              <a:t>Þessi samskipti leggja grunn að sjálfsmynd barnsins, skynúrvinnslu þess, námshæfileikum og félagslegum þroska. </a:t>
            </a:r>
          </a:p>
          <a:p>
            <a:r>
              <a:rPr lang="is-IS" dirty="0" smtClean="0"/>
              <a:t>Ef umönnunaraðili setur sig í spor barnsins stuðlar það að því að barnið læri með tímanum að setja sig í spor annarra.</a:t>
            </a:r>
          </a:p>
          <a:p>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22</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is-IS" sz="4000" dirty="0" smtClean="0"/>
              <a:t>Góð samskipti foreldris og barns</a:t>
            </a:r>
            <a:br>
              <a:rPr lang="is-IS" sz="4000" dirty="0" smtClean="0"/>
            </a:br>
            <a:r>
              <a:rPr lang="is-IS" sz="4000" dirty="0" smtClean="0"/>
              <a:t>minnkar </a:t>
            </a:r>
            <a:r>
              <a:rPr lang="is-IS" sz="4000" dirty="0" err="1" smtClean="0"/>
              <a:t>Cortisol</a:t>
            </a:r>
            <a:r>
              <a:rPr lang="is-IS" sz="4000" dirty="0" smtClean="0"/>
              <a:t> hjá barni</a:t>
            </a:r>
            <a:endParaRPr lang="is-IS" sz="4000"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2636912"/>
            <a:ext cx="10972800" cy="3185075"/>
          </a:xfrm>
        </p:spPr>
      </p:pic>
    </p:spTree>
    <p:extLst>
      <p:ext uri="{BB962C8B-B14F-4D97-AF65-F5344CB8AC3E}">
        <p14:creationId xmlns:p14="http://schemas.microsoft.com/office/powerpoint/2010/main" val="1917184050"/>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t>Jákvæð áhrif góðra tengsla</a:t>
            </a:r>
            <a:endParaRPr lang="is-IS" dirty="0"/>
          </a:p>
        </p:txBody>
      </p:sp>
      <p:sp>
        <p:nvSpPr>
          <p:cNvPr id="3" name="Content Placeholder 2"/>
          <p:cNvSpPr>
            <a:spLocks noGrp="1"/>
          </p:cNvSpPr>
          <p:nvPr>
            <p:ph idx="1"/>
          </p:nvPr>
        </p:nvSpPr>
        <p:spPr/>
        <p:txBody>
          <a:bodyPr/>
          <a:lstStyle/>
          <a:p>
            <a:pPr marL="0" indent="0">
              <a:buNone/>
            </a:pPr>
            <a:endParaRPr lang="is-IS" b="1" dirty="0" smtClean="0"/>
          </a:p>
          <a:p>
            <a:pPr marL="0" indent="0">
              <a:buNone/>
            </a:pPr>
            <a:r>
              <a:rPr lang="is-IS" b="1" dirty="0" smtClean="0"/>
              <a:t>Góð samstilling foreldris og barns í samskiptum minnkar Cortisol í munnvatni barns</a:t>
            </a:r>
          </a:p>
          <a:p>
            <a:pPr marL="0" indent="0">
              <a:buNone/>
            </a:pPr>
            <a:r>
              <a:rPr lang="is-IS" b="1" dirty="0" smtClean="0"/>
              <a:t>Þegar rof verður  á samstillingu í samskiptum foreldris og barns var Cortisol magn í munnvatni barnins aukið í hlutfalli við það hversu langur tími leið þar til samstilling var komin á ný.</a:t>
            </a:r>
          </a:p>
          <a:p>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24</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t>Samskipti foreldra og barna</a:t>
            </a:r>
            <a:endParaRPr lang="is-IS" dirty="0"/>
          </a:p>
        </p:txBody>
      </p:sp>
      <p:sp>
        <p:nvSpPr>
          <p:cNvPr id="3" name="Content Placeholder 2"/>
          <p:cNvSpPr>
            <a:spLocks noGrp="1"/>
          </p:cNvSpPr>
          <p:nvPr>
            <p:ph idx="1"/>
          </p:nvPr>
        </p:nvSpPr>
        <p:spPr/>
        <p:txBody>
          <a:bodyPr>
            <a:normAutofit fontScale="92500" lnSpcReduction="20000"/>
          </a:bodyPr>
          <a:lstStyle/>
          <a:p>
            <a:pPr>
              <a:lnSpc>
                <a:spcPct val="80000"/>
              </a:lnSpc>
            </a:pPr>
            <a:r>
              <a:rPr lang="is-IS" sz="2800" b="1" dirty="0" smtClean="0"/>
              <a:t>Attunement</a:t>
            </a:r>
            <a:r>
              <a:rPr lang="is-IS" sz="2800" dirty="0" smtClean="0"/>
              <a:t>: samstilling foreldris og barns, byggir á næmi og viðeigandi viðbrögðum foreldris á tjáningu barnsins</a:t>
            </a:r>
          </a:p>
          <a:p>
            <a:pPr>
              <a:lnSpc>
                <a:spcPct val="80000"/>
              </a:lnSpc>
            </a:pPr>
            <a:r>
              <a:rPr lang="is-IS" sz="2800" b="1" dirty="0" smtClean="0"/>
              <a:t>Reciprocity</a:t>
            </a:r>
            <a:r>
              <a:rPr lang="is-IS" sz="2800" dirty="0" smtClean="0"/>
              <a:t>: gagnkvæmni í samskiptum, þ.e. foreldri getur fylgt barninu og átt ,,samræður” við barnið þó það geti ekki notað orð</a:t>
            </a:r>
          </a:p>
          <a:p>
            <a:pPr>
              <a:lnSpc>
                <a:spcPct val="80000"/>
              </a:lnSpc>
            </a:pPr>
            <a:r>
              <a:rPr lang="is-IS" sz="2800" b="1" dirty="0" smtClean="0"/>
              <a:t>Containment:</a:t>
            </a:r>
            <a:r>
              <a:rPr lang="is-IS" sz="2800" dirty="0" smtClean="0"/>
              <a:t> Foreldrið getur róað barnið þegar það er í uppnámi </a:t>
            </a:r>
            <a:endParaRPr lang="is-IS" sz="2800" b="1" dirty="0" smtClean="0"/>
          </a:p>
          <a:p>
            <a:pPr>
              <a:lnSpc>
                <a:spcPct val="80000"/>
              </a:lnSpc>
            </a:pPr>
            <a:r>
              <a:rPr lang="is-IS" sz="2800" b="1" dirty="0" smtClean="0"/>
              <a:t>Mirroring: </a:t>
            </a:r>
            <a:r>
              <a:rPr lang="is-IS" sz="2800" dirty="0" smtClean="0"/>
              <a:t>Foreldrið getur speglar líðan barnsins sem leiðir til þess að barnið fær ,,mynd” af sjálfu sér og líðan sinni</a:t>
            </a:r>
          </a:p>
          <a:p>
            <a:pPr>
              <a:lnSpc>
                <a:spcPct val="80000"/>
              </a:lnSpc>
            </a:pPr>
            <a:r>
              <a:rPr lang="is-IS" sz="2800" b="1" dirty="0" smtClean="0"/>
              <a:t>Mentalizing: Foreldrið hugsar um barnið sem hugsandi veru</a:t>
            </a:r>
          </a:p>
          <a:p>
            <a:endParaRPr lang="is-IS" dirty="0"/>
          </a:p>
        </p:txBody>
      </p:sp>
    </p:spTree>
    <p:extLst>
      <p:ext uri="{BB962C8B-B14F-4D97-AF65-F5344CB8AC3E}">
        <p14:creationId xmlns:p14="http://schemas.microsoft.com/office/powerpoint/2010/main" val="139284828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t> </a:t>
            </a:r>
            <a:r>
              <a:rPr lang="is-IS" b="1" dirty="0" smtClean="0"/>
              <a:t>Sjálfsmynd barnsins</a:t>
            </a:r>
            <a:endParaRPr lang="is-IS" b="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23659" y="2420888"/>
            <a:ext cx="5856651" cy="3168352"/>
          </a:xfrm>
        </p:spPr>
      </p:pic>
    </p:spTree>
    <p:extLst>
      <p:ext uri="{BB962C8B-B14F-4D97-AF65-F5344CB8AC3E}">
        <p14:creationId xmlns:p14="http://schemas.microsoft.com/office/powerpoint/2010/main" val="66559865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t>Mikilvægustu styrkleikar í foreldrahlutverki</a:t>
            </a:r>
            <a:endParaRPr lang="is-IS" dirty="0"/>
          </a:p>
        </p:txBody>
      </p:sp>
      <p:sp>
        <p:nvSpPr>
          <p:cNvPr id="3" name="Content Placeholder 2"/>
          <p:cNvSpPr>
            <a:spLocks noGrp="1"/>
          </p:cNvSpPr>
          <p:nvPr>
            <p:ph idx="1"/>
          </p:nvPr>
        </p:nvSpPr>
        <p:spPr/>
        <p:txBody>
          <a:bodyPr>
            <a:normAutofit fontScale="92500"/>
          </a:bodyPr>
          <a:lstStyle/>
          <a:p>
            <a:r>
              <a:rPr lang="is-IS" b="1" dirty="0" smtClean="0"/>
              <a:t>Ef foreldri getur hugsað um barnið sem sjálfstæða manneskju</a:t>
            </a:r>
            <a:r>
              <a:rPr lang="is-IS" dirty="0" smtClean="0"/>
              <a:t>, með eigin þarfir og tilfinningar lærir barnið að </a:t>
            </a:r>
            <a:r>
              <a:rPr lang="is-IS" b="1" dirty="0" smtClean="0"/>
              <a:t>þekkja þarfir sínar</a:t>
            </a:r>
          </a:p>
          <a:p>
            <a:pPr marL="171450" indent="-171450"/>
            <a:r>
              <a:rPr lang="is-IS" b="1" dirty="0" smtClean="0"/>
              <a:t>Ef foreldri getur svarað barninu á viðeigandi hátt </a:t>
            </a:r>
            <a:r>
              <a:rPr lang="is-IS" dirty="0" smtClean="0"/>
              <a:t>miðað við getu þess og  þroska..... og forgangsraðar þörfum barnsins þegar þess er þörf..............þá myndar barnið </a:t>
            </a:r>
            <a:r>
              <a:rPr lang="is-IS" b="1" dirty="0" smtClean="0"/>
              <a:t>örugg tengsl </a:t>
            </a:r>
            <a:r>
              <a:rPr lang="is-IS" dirty="0" smtClean="0"/>
              <a:t>við foreldrið og fær </a:t>
            </a:r>
            <a:r>
              <a:rPr lang="is-IS" b="1" dirty="0" smtClean="0"/>
              <a:t>góða sjálfsmynd</a:t>
            </a:r>
            <a:r>
              <a:rPr lang="is-IS" dirty="0" smtClean="0"/>
              <a:t>....</a:t>
            </a:r>
          </a:p>
          <a:p>
            <a:r>
              <a:rPr lang="is-IS" b="1" dirty="0" smtClean="0"/>
              <a:t>Ef foreldrið getur sett sig í spor barnsins lærir barnið að setja sig í spor annarra</a:t>
            </a:r>
            <a:endParaRPr lang="is-IS" dirty="0" smtClean="0"/>
          </a:p>
          <a:p>
            <a:r>
              <a:rPr lang="is-IS" b="1" dirty="0" smtClean="0"/>
              <a:t>Ef foreldrið getur róað barnið öðlast það smám saman getu til að róa sig sjálft</a:t>
            </a:r>
          </a:p>
          <a:p>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27</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b="1" dirty="0" smtClean="0"/>
              <a:t>Hugtök og aðferðir </a:t>
            </a:r>
            <a:endParaRPr lang="is-IS" b="1" dirty="0"/>
          </a:p>
        </p:txBody>
      </p:sp>
      <p:sp>
        <p:nvSpPr>
          <p:cNvPr id="3" name="Subtitle 2"/>
          <p:cNvSpPr>
            <a:spLocks noGrp="1"/>
          </p:cNvSpPr>
          <p:nvPr>
            <p:ph type="body" idx="1"/>
          </p:nvPr>
        </p:nvSpPr>
        <p:spPr/>
        <p:txBody>
          <a:bodyPr>
            <a:normAutofit/>
          </a:bodyPr>
          <a:lstStyle/>
          <a:p>
            <a:pPr algn="r"/>
            <a:r>
              <a:rPr lang="is-IS" sz="1800" dirty="0" smtClean="0"/>
              <a:t>14.10.2016</a:t>
            </a:r>
          </a:p>
          <a:p>
            <a:pPr algn="r"/>
            <a:r>
              <a:rPr lang="is-IS" sz="1800" dirty="0" smtClean="0"/>
              <a:t>Miðstöð foreldra og barna</a:t>
            </a:r>
            <a:endParaRPr lang="is-IS" sz="1800" dirty="0"/>
          </a:p>
        </p:txBody>
      </p:sp>
      <p:sp>
        <p:nvSpPr>
          <p:cNvPr id="5" name="Content Placeholder 4"/>
          <p:cNvSpPr>
            <a:spLocks noGrp="1"/>
          </p:cNvSpPr>
          <p:nvPr>
            <p:ph sz="half" idx="2"/>
          </p:nvPr>
        </p:nvSpPr>
        <p:spPr/>
        <p:txBody>
          <a:bodyPr/>
          <a:lstStyle/>
          <a:p>
            <a:endParaRPr lang="is-IS" dirty="0" smtClean="0"/>
          </a:p>
          <a:p>
            <a:pPr>
              <a:buNone/>
            </a:pPr>
            <a:endParaRPr lang="is-IS" dirty="0"/>
          </a:p>
        </p:txBody>
      </p:sp>
      <p:sp>
        <p:nvSpPr>
          <p:cNvPr id="6" name="Text Placeholder 5"/>
          <p:cNvSpPr>
            <a:spLocks noGrp="1"/>
          </p:cNvSpPr>
          <p:nvPr>
            <p:ph type="body" sz="quarter" idx="3"/>
          </p:nvPr>
        </p:nvSpPr>
        <p:spPr/>
        <p:txBody>
          <a:bodyPr>
            <a:normAutofit/>
          </a:bodyPr>
          <a:lstStyle/>
          <a:p>
            <a:r>
              <a:rPr lang="is-IS" dirty="0" smtClean="0"/>
              <a:t>Anna María Jónsdóttir </a:t>
            </a:r>
          </a:p>
          <a:p>
            <a:r>
              <a:rPr lang="is-IS" dirty="0" smtClean="0"/>
              <a:t>Sæunn Kjartansdóttir</a:t>
            </a:r>
            <a:endParaRPr lang="is-IS" dirty="0"/>
          </a:p>
        </p:txBody>
      </p:sp>
      <p:pic>
        <p:nvPicPr>
          <p:cNvPr id="19458" name="Picture 2" descr="Related image"/>
          <p:cNvPicPr>
            <a:picLocks noChangeAspect="1" noChangeArrowheads="1"/>
          </p:cNvPicPr>
          <p:nvPr/>
        </p:nvPicPr>
        <p:blipFill>
          <a:blip r:embed="rId2" cstate="print"/>
          <a:srcRect/>
          <a:stretch>
            <a:fillRect/>
          </a:stretch>
        </p:blipFill>
        <p:spPr bwMode="auto">
          <a:xfrm>
            <a:off x="1871531" y="4365104"/>
            <a:ext cx="2646000" cy="1620000"/>
          </a:xfrm>
          <a:prstGeom prst="rect">
            <a:avLst/>
          </a:prstGeom>
          <a:noFill/>
        </p:spPr>
      </p:pic>
      <p:pic>
        <p:nvPicPr>
          <p:cNvPr id="10" name="Content Placeholder 9" descr="images.jpg"/>
          <p:cNvPicPr>
            <a:picLocks noGrp="1" noChangeAspect="1"/>
          </p:cNvPicPr>
          <p:nvPr>
            <p:ph sz="quarter" idx="4"/>
          </p:nvPr>
        </p:nvPicPr>
        <p:blipFill>
          <a:blip r:embed="rId3" cstate="print"/>
          <a:stretch>
            <a:fillRect/>
          </a:stretch>
        </p:blipFill>
        <p:spPr>
          <a:xfrm>
            <a:off x="4463819" y="2780928"/>
            <a:ext cx="5447016" cy="3060000"/>
          </a:xfrm>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ChangeArrowheads="1"/>
          </p:cNvSpPr>
          <p:nvPr/>
        </p:nvSpPr>
        <p:spPr bwMode="auto">
          <a:xfrm>
            <a:off x="2063751" y="115888"/>
            <a:ext cx="9408583" cy="1009650"/>
          </a:xfrm>
          <a:prstGeom prst="rect">
            <a:avLst/>
          </a:prstGeom>
          <a:solidFill>
            <a:srgbClr val="33CCCC"/>
          </a:solidFill>
          <a:ln w="9525">
            <a:noFill/>
            <a:miter lim="800000"/>
            <a:headEnd/>
            <a:tailEnd/>
          </a:ln>
        </p:spPr>
        <p:txBody>
          <a:bodyPr anchor="ctr"/>
          <a:lstStyle/>
          <a:p>
            <a:pPr marL="93663" algn="ctr"/>
            <a:r>
              <a:rPr lang="en-GB" sz="2300" b="1"/>
              <a:t>The Solihull Approach - </a:t>
            </a:r>
          </a:p>
          <a:p>
            <a:pPr marL="93663" algn="ctr"/>
            <a:r>
              <a:rPr lang="en-GB" sz="2300" b="1"/>
              <a:t>supporting family relationships to improve outcomes</a:t>
            </a:r>
          </a:p>
        </p:txBody>
      </p:sp>
      <p:sp>
        <p:nvSpPr>
          <p:cNvPr id="35842" name="Rectangle 5"/>
          <p:cNvSpPr>
            <a:spLocks noChangeArrowheads="1"/>
          </p:cNvSpPr>
          <p:nvPr/>
        </p:nvSpPr>
        <p:spPr bwMode="auto">
          <a:xfrm>
            <a:off x="527051" y="2060576"/>
            <a:ext cx="11108267" cy="3889375"/>
          </a:xfrm>
          <a:prstGeom prst="rect">
            <a:avLst/>
          </a:prstGeom>
          <a:noFill/>
          <a:ln w="9525">
            <a:noFill/>
            <a:miter lim="800000"/>
            <a:headEnd/>
            <a:tailEnd/>
          </a:ln>
        </p:spPr>
        <p:txBody>
          <a:bodyPr/>
          <a:lstStyle/>
          <a:p>
            <a:pPr marL="261938" indent="-187325">
              <a:spcBef>
                <a:spcPct val="20000"/>
              </a:spcBef>
            </a:pPr>
            <a:endParaRPr lang="en-US" sz="1800">
              <a:solidFill>
                <a:srgbClr val="36437A"/>
              </a:solidFill>
            </a:endParaRPr>
          </a:p>
        </p:txBody>
      </p:sp>
      <p:sp>
        <p:nvSpPr>
          <p:cNvPr id="35843" name="Slide Number Placeholder 14"/>
          <p:cNvSpPr>
            <a:spLocks noGrp="1"/>
          </p:cNvSpPr>
          <p:nvPr>
            <p:ph type="sldNum" sz="quarter" idx="12"/>
          </p:nvPr>
        </p:nvSpPr>
        <p:spPr>
          <a:noFill/>
        </p:spPr>
        <p:txBody>
          <a:bodyPr/>
          <a:lstStyle/>
          <a:p>
            <a:fld id="{E4BEC078-D593-4994-AACD-4E8AF732969F}" type="slidenum">
              <a:rPr lang="en-GB" smtClean="0"/>
              <a:pPr/>
              <a:t>29</a:t>
            </a:fld>
            <a:endParaRPr lang="en-GB" smtClean="0"/>
          </a:p>
        </p:txBody>
      </p:sp>
      <p:grpSp>
        <p:nvGrpSpPr>
          <p:cNvPr id="2" name="Group 1"/>
          <p:cNvGrpSpPr>
            <a:grpSpLocks/>
          </p:cNvGrpSpPr>
          <p:nvPr/>
        </p:nvGrpSpPr>
        <p:grpSpPr bwMode="auto">
          <a:xfrm>
            <a:off x="273051" y="1268413"/>
            <a:ext cx="11616267" cy="5033962"/>
            <a:chOff x="179388" y="1412875"/>
            <a:chExt cx="8713787" cy="5033963"/>
          </a:xfrm>
        </p:grpSpPr>
        <p:pic>
          <p:nvPicPr>
            <p:cNvPr id="35846" name="Picture 26" descr="Solihull OHP triange"/>
            <p:cNvPicPr>
              <a:picLocks noChangeAspect="1" noChangeArrowheads="1"/>
            </p:cNvPicPr>
            <p:nvPr/>
          </p:nvPicPr>
          <p:blipFill>
            <a:blip r:embed="rId3" cstate="print"/>
            <a:srcRect/>
            <a:stretch>
              <a:fillRect/>
            </a:stretch>
          </p:blipFill>
          <p:spPr bwMode="auto">
            <a:xfrm>
              <a:off x="1331913" y="2252663"/>
              <a:ext cx="6078537" cy="3624262"/>
            </a:xfrm>
            <a:prstGeom prst="rect">
              <a:avLst/>
            </a:prstGeom>
            <a:noFill/>
            <a:ln w="9525">
              <a:noFill/>
              <a:miter lim="800000"/>
              <a:headEnd/>
              <a:tailEnd/>
            </a:ln>
          </p:spPr>
        </p:pic>
        <p:sp>
          <p:nvSpPr>
            <p:cNvPr id="35847" name="TextBox 11"/>
            <p:cNvSpPr txBox="1">
              <a:spLocks noChangeArrowheads="1"/>
            </p:cNvSpPr>
            <p:nvPr/>
          </p:nvSpPr>
          <p:spPr bwMode="auto">
            <a:xfrm>
              <a:off x="2771775" y="1835150"/>
              <a:ext cx="3455988" cy="366713"/>
            </a:xfrm>
            <a:prstGeom prst="rect">
              <a:avLst/>
            </a:prstGeom>
            <a:noFill/>
            <a:ln w="9525">
              <a:noFill/>
              <a:miter lim="800000"/>
              <a:headEnd/>
              <a:tailEnd/>
            </a:ln>
          </p:spPr>
          <p:txBody>
            <a:bodyPr>
              <a:spAutoFit/>
            </a:bodyPr>
            <a:lstStyle/>
            <a:p>
              <a:r>
                <a:rPr lang="en-GB" sz="1800" b="1">
                  <a:solidFill>
                    <a:srgbClr val="000099"/>
                  </a:solidFill>
                </a:rPr>
                <a:t>Psychoanalytic theory (Bion)</a:t>
              </a:r>
              <a:endParaRPr lang="en-US" sz="1800" b="1">
                <a:solidFill>
                  <a:srgbClr val="000099"/>
                </a:solidFill>
              </a:endParaRPr>
            </a:p>
          </p:txBody>
        </p:sp>
        <p:sp>
          <p:nvSpPr>
            <p:cNvPr id="35848" name="TextBox 12"/>
            <p:cNvSpPr txBox="1">
              <a:spLocks noChangeArrowheads="1"/>
            </p:cNvSpPr>
            <p:nvPr/>
          </p:nvSpPr>
          <p:spPr bwMode="auto">
            <a:xfrm>
              <a:off x="5364163" y="5805488"/>
              <a:ext cx="3529012" cy="369887"/>
            </a:xfrm>
            <a:prstGeom prst="rect">
              <a:avLst/>
            </a:prstGeom>
            <a:noFill/>
            <a:ln w="9525">
              <a:noFill/>
              <a:miter lim="800000"/>
              <a:headEnd/>
              <a:tailEnd/>
            </a:ln>
          </p:spPr>
          <p:txBody>
            <a:bodyPr>
              <a:spAutoFit/>
            </a:bodyPr>
            <a:lstStyle/>
            <a:p>
              <a:r>
                <a:rPr lang="en-GB" sz="1800" b="1">
                  <a:solidFill>
                    <a:srgbClr val="C00000"/>
                  </a:solidFill>
                </a:rPr>
                <a:t>Behaviourism (Skinner)</a:t>
              </a:r>
              <a:endParaRPr lang="en-US" sz="1800" b="1">
                <a:solidFill>
                  <a:srgbClr val="C00000"/>
                </a:solidFill>
              </a:endParaRPr>
            </a:p>
          </p:txBody>
        </p:sp>
        <p:sp>
          <p:nvSpPr>
            <p:cNvPr id="35849" name="TextBox 13"/>
            <p:cNvSpPr txBox="1">
              <a:spLocks noChangeArrowheads="1"/>
            </p:cNvSpPr>
            <p:nvPr/>
          </p:nvSpPr>
          <p:spPr bwMode="auto">
            <a:xfrm>
              <a:off x="468313" y="5805488"/>
              <a:ext cx="3527425" cy="641350"/>
            </a:xfrm>
            <a:prstGeom prst="rect">
              <a:avLst/>
            </a:prstGeom>
            <a:noFill/>
            <a:ln w="9525">
              <a:noFill/>
              <a:miter lim="800000"/>
              <a:headEnd/>
              <a:tailEnd/>
            </a:ln>
          </p:spPr>
          <p:txBody>
            <a:bodyPr>
              <a:spAutoFit/>
            </a:bodyPr>
            <a:lstStyle/>
            <a:p>
              <a:pPr algn="ctr"/>
              <a:r>
                <a:rPr lang="en-GB" sz="1800" b="1">
                  <a:solidFill>
                    <a:srgbClr val="003300"/>
                  </a:solidFill>
                </a:rPr>
                <a:t>Child Development research (Brazelton)</a:t>
              </a:r>
              <a:endParaRPr lang="en-US" sz="1800" b="1">
                <a:solidFill>
                  <a:srgbClr val="003300"/>
                </a:solidFill>
              </a:endParaRPr>
            </a:p>
          </p:txBody>
        </p:sp>
        <p:pic>
          <p:nvPicPr>
            <p:cNvPr id="35850" name="Picture 10"/>
            <p:cNvPicPr>
              <a:picLocks noChangeAspect="1" noChangeArrowheads="1"/>
            </p:cNvPicPr>
            <p:nvPr/>
          </p:nvPicPr>
          <p:blipFill>
            <a:blip r:embed="rId4" cstate="print"/>
            <a:srcRect/>
            <a:stretch>
              <a:fillRect/>
            </a:stretch>
          </p:blipFill>
          <p:spPr bwMode="auto">
            <a:xfrm>
              <a:off x="6011863" y="1412875"/>
              <a:ext cx="1079500" cy="1573213"/>
            </a:xfrm>
            <a:prstGeom prst="rect">
              <a:avLst/>
            </a:prstGeom>
            <a:noFill/>
            <a:ln w="9525">
              <a:noFill/>
              <a:miter lim="800000"/>
              <a:headEnd/>
              <a:tailEnd/>
            </a:ln>
          </p:spPr>
        </p:pic>
        <p:pic>
          <p:nvPicPr>
            <p:cNvPr id="35851" name="Picture 11"/>
            <p:cNvPicPr>
              <a:picLocks noChangeAspect="1" noChangeArrowheads="1"/>
            </p:cNvPicPr>
            <p:nvPr/>
          </p:nvPicPr>
          <p:blipFill>
            <a:blip r:embed="rId5" cstate="print"/>
            <a:srcRect/>
            <a:stretch>
              <a:fillRect/>
            </a:stretch>
          </p:blipFill>
          <p:spPr bwMode="auto">
            <a:xfrm>
              <a:off x="179388" y="4581525"/>
              <a:ext cx="974725" cy="1181100"/>
            </a:xfrm>
            <a:prstGeom prst="rect">
              <a:avLst/>
            </a:prstGeom>
            <a:noFill/>
            <a:ln w="9525">
              <a:noFill/>
              <a:miter lim="800000"/>
              <a:headEnd/>
              <a:tailEnd/>
            </a:ln>
          </p:spPr>
        </p:pic>
        <p:pic>
          <p:nvPicPr>
            <p:cNvPr id="35852" name="Picture 12"/>
            <p:cNvPicPr>
              <a:picLocks noChangeAspect="1" noChangeArrowheads="1"/>
            </p:cNvPicPr>
            <p:nvPr/>
          </p:nvPicPr>
          <p:blipFill>
            <a:blip r:embed="rId6" cstate="print"/>
            <a:srcRect/>
            <a:stretch>
              <a:fillRect/>
            </a:stretch>
          </p:blipFill>
          <p:spPr bwMode="auto">
            <a:xfrm>
              <a:off x="7812088" y="4425950"/>
              <a:ext cx="947737" cy="1350963"/>
            </a:xfrm>
            <a:prstGeom prst="rect">
              <a:avLst/>
            </a:prstGeom>
            <a:noFill/>
            <a:ln w="9525">
              <a:noFill/>
              <a:miter lim="800000"/>
              <a:headEnd/>
              <a:tailEnd/>
            </a:ln>
          </p:spPr>
        </p:pic>
      </p:grpSp>
      <p:sp>
        <p:nvSpPr>
          <p:cNvPr id="35845" name="Footer Placeholder 5"/>
          <p:cNvSpPr>
            <a:spLocks noGrp="1"/>
          </p:cNvSpPr>
          <p:nvPr>
            <p:ph type="ftr" sz="quarter" idx="11"/>
          </p:nvPr>
        </p:nvSpPr>
        <p:spPr>
          <a:noFill/>
        </p:spPr>
        <p:txBody>
          <a:bodyPr/>
          <a:lstStyle/>
          <a:p>
            <a:r>
              <a:rPr lang="en-GB" smtClean="0"/>
              <a:t>©Solihull Approach </a:t>
            </a:r>
            <a:endParaRPr lang="en-US" smtClean="0"/>
          </a:p>
        </p:txBody>
      </p:sp>
    </p:spTree>
    <p:extLst>
      <p:ext uri="{BB962C8B-B14F-4D97-AF65-F5344CB8AC3E}">
        <p14:creationId xmlns:p14="http://schemas.microsoft.com/office/powerpoint/2010/main" val="10811799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is-IS" dirty="0" smtClean="0"/>
              <a:t/>
            </a:r>
            <a:br>
              <a:rPr lang="is-IS" dirty="0" smtClean="0"/>
            </a:br>
            <a:r>
              <a:rPr lang="en-US" sz="4000" b="1" dirty="0" smtClean="0"/>
              <a:t>The Life Cycle Model of Stress </a:t>
            </a:r>
            <a:r>
              <a:rPr lang="en-US" dirty="0" smtClean="0"/>
              <a:t/>
            </a:r>
            <a:br>
              <a:rPr lang="en-US" dirty="0" smtClean="0"/>
            </a:br>
            <a:r>
              <a:rPr lang="is-IS" sz="2200" dirty="0" smtClean="0"/>
              <a:t>Lupien, McEwen, Gunnar, &amp; Heim, 2009 Nat Rev Neurosci. 10(6):434-45 </a:t>
            </a:r>
            <a:endParaRPr lang="is-IS" sz="2200"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3</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pic>
        <p:nvPicPr>
          <p:cNvPr id="7170" name="Picture 2"/>
          <p:cNvPicPr>
            <a:picLocks noGrp="1" noChangeAspect="1" noChangeArrowheads="1"/>
          </p:cNvPicPr>
          <p:nvPr>
            <p:ph idx="1"/>
          </p:nvPr>
        </p:nvPicPr>
        <p:blipFill>
          <a:blip r:embed="rId2" cstate="print"/>
          <a:srcRect/>
          <a:stretch>
            <a:fillRect/>
          </a:stretch>
        </p:blipFill>
        <p:spPr bwMode="auto">
          <a:xfrm>
            <a:off x="1259457" y="1466492"/>
            <a:ext cx="9782354" cy="448573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Watch wait and wonder</a:t>
            </a:r>
            <a:endParaRPr lang="is-IS" dirty="0"/>
          </a:p>
        </p:txBody>
      </p:sp>
      <p:sp>
        <p:nvSpPr>
          <p:cNvPr id="3" name="Content Placeholder 2"/>
          <p:cNvSpPr>
            <a:spLocks noGrp="1"/>
          </p:cNvSpPr>
          <p:nvPr>
            <p:ph idx="1"/>
          </p:nvPr>
        </p:nvSpPr>
        <p:spPr/>
        <p:txBody>
          <a:bodyPr>
            <a:normAutofit fontScale="85000" lnSpcReduction="20000"/>
          </a:bodyPr>
          <a:lstStyle/>
          <a:p>
            <a:pPr>
              <a:buNone/>
            </a:pPr>
            <a:endParaRPr lang="is-IS" dirty="0" smtClean="0"/>
          </a:p>
          <a:p>
            <a:pPr>
              <a:buNone/>
            </a:pPr>
            <a:endParaRPr lang="is-IS" dirty="0" smtClean="0">
              <a:hlinkClick r:id="rId3"/>
            </a:endParaRPr>
          </a:p>
          <a:p>
            <a:pPr>
              <a:buNone/>
            </a:pPr>
            <a:endParaRPr lang="is-IS" dirty="0">
              <a:hlinkClick r:id="rId3"/>
            </a:endParaRPr>
          </a:p>
          <a:p>
            <a:pPr>
              <a:buNone/>
            </a:pPr>
            <a:r>
              <a:rPr lang="is-IS" dirty="0" smtClean="0">
                <a:hlinkClick r:id="rId3"/>
              </a:rPr>
              <a:t>https://vimeo.com/6016065</a:t>
            </a:r>
            <a:endParaRPr lang="is-IS" dirty="0" smtClean="0"/>
          </a:p>
          <a:p>
            <a:pPr>
              <a:buNone/>
            </a:pPr>
            <a:endParaRPr lang="is-IS" dirty="0"/>
          </a:p>
          <a:p>
            <a:pPr>
              <a:buNone/>
            </a:pPr>
            <a:endParaRPr lang="is-IS" dirty="0" smtClean="0"/>
          </a:p>
          <a:p>
            <a:pPr>
              <a:buNone/>
            </a:pPr>
            <a:endParaRPr lang="is-IS" dirty="0"/>
          </a:p>
          <a:p>
            <a:pPr>
              <a:buNone/>
            </a:pPr>
            <a:endParaRPr lang="is-IS" dirty="0" smtClean="0"/>
          </a:p>
          <a:p>
            <a:pPr>
              <a:buNone/>
            </a:pPr>
            <a:r>
              <a:rPr lang="is-IS" dirty="0" smtClean="0"/>
              <a:t>Heimild: http://watchwaitandwonder.com/</a:t>
            </a:r>
            <a:endParaRPr lang="is-IS"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Circle of security </a:t>
            </a:r>
            <a:endParaRPr lang="is-IS" dirty="0"/>
          </a:p>
        </p:txBody>
      </p:sp>
      <p:sp>
        <p:nvSpPr>
          <p:cNvPr id="3" name="Content Placeholder 2"/>
          <p:cNvSpPr>
            <a:spLocks noGrp="1"/>
          </p:cNvSpPr>
          <p:nvPr>
            <p:ph idx="1"/>
          </p:nvPr>
        </p:nvSpPr>
        <p:spPr/>
        <p:txBody>
          <a:bodyPr>
            <a:normAutofit/>
          </a:bodyPr>
          <a:lstStyle/>
          <a:p>
            <a:pPr>
              <a:buNone/>
            </a:pPr>
            <a:endParaRPr lang="is-IS" dirty="0">
              <a:hlinkClick r:id="rId3"/>
            </a:endParaRPr>
          </a:p>
          <a:p>
            <a:pPr>
              <a:buNone/>
            </a:pPr>
            <a:r>
              <a:rPr lang="is-IS" dirty="0" smtClean="0">
                <a:hlinkClick r:id="rId3"/>
              </a:rPr>
              <a:t>http://circleofsecurity.net/for-parents/animations/</a:t>
            </a:r>
          </a:p>
          <a:p>
            <a:pPr>
              <a:buNone/>
            </a:pPr>
            <a:endParaRPr lang="is-IS" dirty="0" smtClean="0">
              <a:hlinkClick r:id="rId3"/>
            </a:endParaRPr>
          </a:p>
          <a:p>
            <a:pPr>
              <a:buNone/>
            </a:pPr>
            <a:r>
              <a:rPr lang="is-IS" dirty="0" smtClean="0">
                <a:hlinkClick r:id="rId3"/>
              </a:rPr>
              <a:t>Https://vimeo.com/122770192</a:t>
            </a:r>
            <a:endParaRPr lang="is-IS" dirty="0" smtClean="0"/>
          </a:p>
          <a:p>
            <a:pPr>
              <a:buNone/>
            </a:pPr>
            <a:endParaRPr lang="is-IS" dirty="0"/>
          </a:p>
          <a:p>
            <a:pPr>
              <a:buNone/>
            </a:pPr>
            <a:r>
              <a:rPr lang="is-IS" dirty="0" smtClean="0"/>
              <a:t>Heimild: </a:t>
            </a:r>
            <a:r>
              <a:rPr lang="is-IS" dirty="0" smtClean="0">
                <a:hlinkClick r:id="rId4"/>
              </a:rPr>
              <a:t>http://circleofsecurity.net/</a:t>
            </a:r>
            <a:endParaRPr lang="is-IS" dirty="0" smtClean="0"/>
          </a:p>
          <a:p>
            <a:pPr>
              <a:buNone/>
            </a:pPr>
            <a:endParaRPr lang="is-IS"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t>Heimildir</a:t>
            </a:r>
            <a:endParaRPr lang="is-IS" dirty="0"/>
          </a:p>
        </p:txBody>
      </p:sp>
      <p:sp>
        <p:nvSpPr>
          <p:cNvPr id="3" name="Content Placeholder 2"/>
          <p:cNvSpPr>
            <a:spLocks noGrp="1"/>
          </p:cNvSpPr>
          <p:nvPr>
            <p:ph idx="1"/>
          </p:nvPr>
        </p:nvSpPr>
        <p:spPr/>
        <p:txBody>
          <a:bodyPr>
            <a:normAutofit fontScale="92500" lnSpcReduction="20000"/>
          </a:bodyPr>
          <a:lstStyle/>
          <a:p>
            <a:r>
              <a:rPr lang="is-IS" dirty="0" smtClean="0">
                <a:hlinkClick r:id="rId2"/>
              </a:rPr>
              <a:t>www.1001criticaldays.co.uk</a:t>
            </a:r>
            <a:endParaRPr lang="is-IS" dirty="0" smtClean="0"/>
          </a:p>
          <a:p>
            <a:r>
              <a:rPr lang="is-IS" dirty="0" smtClean="0">
                <a:hlinkClick r:id="rId3"/>
              </a:rPr>
              <a:t>www.developingchild.harvard.edu</a:t>
            </a:r>
            <a:endParaRPr lang="is-IS" dirty="0" smtClean="0"/>
          </a:p>
          <a:p>
            <a:r>
              <a:rPr lang="is-IS" dirty="0" smtClean="0">
                <a:hlinkClick r:id="rId4"/>
              </a:rPr>
              <a:t>www.acestudy.org</a:t>
            </a:r>
            <a:endParaRPr lang="is-IS" dirty="0" smtClean="0"/>
          </a:p>
          <a:p>
            <a:r>
              <a:rPr lang="is-IS" dirty="0" smtClean="0">
                <a:hlinkClick r:id="rId5"/>
              </a:rPr>
              <a:t>http://childtrauma.org</a:t>
            </a:r>
            <a:endParaRPr lang="is-IS" dirty="0" smtClean="0"/>
          </a:p>
          <a:p>
            <a:r>
              <a:rPr lang="is-IS" dirty="0" smtClean="0">
                <a:hlinkClick r:id="rId6"/>
              </a:rPr>
              <a:t>http://solihullapproachparenting.com/</a:t>
            </a:r>
            <a:endParaRPr lang="is-IS" dirty="0" smtClean="0"/>
          </a:p>
          <a:p>
            <a:r>
              <a:rPr lang="is-IS" dirty="0" smtClean="0">
                <a:hlinkClick r:id="rId7"/>
              </a:rPr>
              <a:t>www.mellowparenting.org</a:t>
            </a:r>
            <a:endParaRPr lang="is-IS" dirty="0" smtClean="0"/>
          </a:p>
          <a:p>
            <a:r>
              <a:rPr lang="is-IS" dirty="0" smtClean="0">
                <a:hlinkClick r:id="rId8"/>
              </a:rPr>
              <a:t>https://www.gov.uk/government/uploads/system/uploads/attachment_data/file/61012/earlyintervention-smartinvestment.pdf</a:t>
            </a:r>
            <a:endParaRPr lang="is-IS" dirty="0" smtClean="0"/>
          </a:p>
          <a:p>
            <a:pPr>
              <a:buNone/>
            </a:pPr>
            <a:r>
              <a:rPr lang="is-IS" dirty="0" smtClean="0"/>
              <a:t> </a:t>
            </a:r>
          </a:p>
          <a:p>
            <a:endParaRPr lang="is-IS" dirty="0"/>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717" y="304800"/>
            <a:ext cx="10058402" cy="1731034"/>
          </a:xfrm>
        </p:spPr>
        <p:txBody>
          <a:bodyPr>
            <a:normAutofit fontScale="90000"/>
          </a:bodyPr>
          <a:lstStyle/>
          <a:p>
            <a:pPr algn="ctr"/>
            <a:r>
              <a:rPr lang="is-IS" sz="4000" b="1" dirty="0" smtClean="0"/>
              <a:t>Heildræn þverfagleg nálgun mikilvæg!</a:t>
            </a:r>
            <a:br>
              <a:rPr lang="is-IS" sz="4000" b="1" dirty="0" smtClean="0"/>
            </a:br>
            <a:r>
              <a:rPr lang="is-IS" dirty="0" smtClean="0"/>
              <a:t/>
            </a:r>
            <a:br>
              <a:rPr lang="is-IS" dirty="0" smtClean="0"/>
            </a:br>
            <a:r>
              <a:rPr lang="en-US" sz="1800" b="1" dirty="0" smtClean="0"/>
              <a:t>Cindy H.!Liu*,1,2, </a:t>
            </a:r>
            <a:r>
              <a:rPr lang="en-US" sz="1800" b="1" dirty="0" err="1" smtClean="0"/>
              <a:t>Matcheri</a:t>
            </a:r>
            <a:r>
              <a:rPr lang="en-US" sz="1800" b="1" dirty="0" smtClean="0"/>
              <a:t> S.!Keshavan1, Ed!Tronick2,3, and Larry J.!Seidman1,4 2015</a:t>
            </a:r>
            <a:r>
              <a:rPr lang="en-US" sz="1800" dirty="0" smtClean="0"/>
              <a:t/>
            </a:r>
            <a:br>
              <a:rPr lang="en-US" sz="1800" dirty="0" smtClean="0"/>
            </a:br>
            <a:endParaRPr lang="is-IS" sz="1800"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33</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pic>
        <p:nvPicPr>
          <p:cNvPr id="3074" name="Picture 2"/>
          <p:cNvPicPr>
            <a:picLocks noGrp="1" noChangeAspect="1" noChangeArrowheads="1"/>
          </p:cNvPicPr>
          <p:nvPr>
            <p:ph idx="1"/>
          </p:nvPr>
        </p:nvPicPr>
        <p:blipFill>
          <a:blip r:embed="rId2" cstate="print"/>
          <a:srcRect/>
          <a:stretch>
            <a:fillRect/>
          </a:stretch>
        </p:blipFill>
        <p:spPr bwMode="auto">
          <a:xfrm>
            <a:off x="2942400" y="1752600"/>
            <a:ext cx="6304025" cy="42291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smtClean="0"/>
              <a:t>Barker et al.</a:t>
            </a:r>
            <a:br>
              <a:rPr lang="is-IS" dirty="0" smtClean="0"/>
            </a:br>
            <a:r>
              <a:rPr lang="is-IS" dirty="0" smtClean="0"/>
              <a:t> </a:t>
            </a:r>
            <a:r>
              <a:rPr lang="is-IS" i="1" dirty="0" smtClean="0"/>
              <a:t>Britsh Journal of Psychiatry,</a:t>
            </a:r>
            <a:r>
              <a:rPr lang="is-IS" dirty="0" smtClean="0"/>
              <a:t>2015</a:t>
            </a:r>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34</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pic>
        <p:nvPicPr>
          <p:cNvPr id="4098" name="Picture 2"/>
          <p:cNvPicPr>
            <a:picLocks noGrp="1" noChangeAspect="1" noChangeArrowheads="1"/>
          </p:cNvPicPr>
          <p:nvPr>
            <p:ph idx="1"/>
          </p:nvPr>
        </p:nvPicPr>
        <p:blipFill>
          <a:blip r:embed="rId2" cstate="print"/>
          <a:srcRect/>
          <a:stretch>
            <a:fillRect/>
          </a:stretch>
        </p:blipFill>
        <p:spPr bwMode="auto">
          <a:xfrm>
            <a:off x="3224666" y="1752600"/>
            <a:ext cx="5739493" cy="42291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dirty="0" smtClean="0"/>
              <a:t>Fonagy et al  in press  ( 2014)</a:t>
            </a:r>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35</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pic>
        <p:nvPicPr>
          <p:cNvPr id="5122" name="Picture 2"/>
          <p:cNvPicPr>
            <a:picLocks noGrp="1" noChangeAspect="1" noChangeArrowheads="1"/>
          </p:cNvPicPr>
          <p:nvPr>
            <p:ph idx="1"/>
          </p:nvPr>
        </p:nvPicPr>
        <p:blipFill>
          <a:blip r:embed="rId2" cstate="print"/>
          <a:srcRect/>
          <a:stretch>
            <a:fillRect/>
          </a:stretch>
        </p:blipFill>
        <p:spPr bwMode="auto">
          <a:xfrm>
            <a:off x="2067616" y="1752600"/>
            <a:ext cx="8053594" cy="42291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Hvað með heilaþroska foreldra </a:t>
            </a:r>
            <a:r>
              <a:rPr lang="is-IS" sz="1600" dirty="0" smtClean="0"/>
              <a:t>(Pilyoung Kim)</a:t>
            </a:r>
            <a:endParaRPr lang="is-IS" sz="1600" dirty="0"/>
          </a:p>
        </p:txBody>
      </p:sp>
      <p:sp>
        <p:nvSpPr>
          <p:cNvPr id="3" name="Content Placeholder 2"/>
          <p:cNvSpPr>
            <a:spLocks noGrp="1"/>
          </p:cNvSpPr>
          <p:nvPr>
            <p:ph idx="1"/>
          </p:nvPr>
        </p:nvSpPr>
        <p:spPr/>
        <p:txBody>
          <a:bodyPr>
            <a:normAutofit lnSpcReduction="10000"/>
          </a:bodyPr>
          <a:lstStyle/>
          <a:p>
            <a:r>
              <a:rPr lang="en-US" dirty="0" smtClean="0"/>
              <a:t>First months postpartum is a sensitive period for the parental brain </a:t>
            </a:r>
          </a:p>
          <a:p>
            <a:pPr>
              <a:buNone/>
            </a:pPr>
            <a:r>
              <a:rPr lang="is-IS" dirty="0" smtClean="0"/>
              <a:t>• New mothers </a:t>
            </a:r>
          </a:p>
          <a:p>
            <a:r>
              <a:rPr lang="en-US" dirty="0" smtClean="0"/>
              <a:t>Structural growth in the prefrontal, temporal, parietal lobes, and midbrain regions from the first to 3-4 months postpartum. </a:t>
            </a:r>
          </a:p>
          <a:p>
            <a:pPr>
              <a:buNone/>
            </a:pPr>
            <a:endParaRPr lang="en-US" dirty="0" smtClean="0"/>
          </a:p>
          <a:p>
            <a:pPr>
              <a:buNone/>
            </a:pPr>
            <a:r>
              <a:rPr lang="en-US" sz="2000" b="1" dirty="0" smtClean="0"/>
              <a:t>Kim, </a:t>
            </a:r>
            <a:r>
              <a:rPr lang="en-US" sz="2000" b="1" dirty="0" err="1" smtClean="0"/>
              <a:t>Leckman</a:t>
            </a:r>
            <a:r>
              <a:rPr lang="en-US" sz="2000" b="1" dirty="0" smtClean="0"/>
              <a:t>, Mayes, Feldman, Wang, &amp; Swain . 2010.</a:t>
            </a:r>
          </a:p>
          <a:p>
            <a:pPr>
              <a:buNone/>
            </a:pPr>
            <a:r>
              <a:rPr lang="en-US" sz="2000" b="1" i="1" dirty="0" smtClean="0"/>
              <a:t>Behavioral Neuroscience</a:t>
            </a:r>
            <a:endParaRPr lang="en-US" sz="2000" dirty="0" smtClean="0"/>
          </a:p>
          <a:p>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36</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Early Postpartum Months as a Sensitive Period for Maternal Brain</a:t>
            </a:r>
            <a:endParaRPr lang="is-IS" b="1" dirty="0"/>
          </a:p>
        </p:txBody>
      </p:sp>
      <p:sp>
        <p:nvSpPr>
          <p:cNvPr id="3" name="Content Placeholder 2"/>
          <p:cNvSpPr>
            <a:spLocks noGrp="1"/>
          </p:cNvSpPr>
          <p:nvPr>
            <p:ph idx="1"/>
          </p:nvPr>
        </p:nvSpPr>
        <p:spPr/>
        <p:txBody>
          <a:bodyPr>
            <a:normAutofit/>
          </a:bodyPr>
          <a:lstStyle/>
          <a:p>
            <a:r>
              <a:rPr lang="en-US" dirty="0" smtClean="0"/>
              <a:t>Maternal motivation and Reward processing: </a:t>
            </a:r>
            <a:r>
              <a:rPr lang="is-IS" dirty="0" smtClean="0"/>
              <a:t>Hypothalamus, SubstantiaNigra,Globus pallidus</a:t>
            </a:r>
          </a:p>
          <a:p>
            <a:pPr>
              <a:buNone/>
            </a:pPr>
            <a:r>
              <a:rPr lang="is-IS" dirty="0" smtClean="0"/>
              <a:t>   Mother’s </a:t>
            </a:r>
            <a:r>
              <a:rPr lang="is-IS" b="1" dirty="0" smtClean="0"/>
              <a:t>positive perception of her baby </a:t>
            </a:r>
            <a:r>
              <a:rPr lang="is-IS" dirty="0" smtClean="0"/>
              <a:t>(e.g., adorable, perfect,  beautiful, special) </a:t>
            </a:r>
            <a:r>
              <a:rPr lang="is-IS" b="1" dirty="0" smtClean="0"/>
              <a:t>predicted gray matter</a:t>
            </a:r>
            <a:r>
              <a:rPr lang="is-IS" dirty="0" smtClean="0"/>
              <a:t> :volume increase</a:t>
            </a:r>
          </a:p>
          <a:p>
            <a:r>
              <a:rPr lang="is-IS" b="1" dirty="0" smtClean="0"/>
              <a:t>Kim, et al. 2010. </a:t>
            </a:r>
            <a:r>
              <a:rPr lang="is-IS" b="1" i="1" dirty="0" smtClean="0"/>
              <a:t>Behavioral Neuroscience</a:t>
            </a:r>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37</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Hvað með pabbana?</a:t>
            </a:r>
            <a:endParaRPr lang="is-IS" dirty="0"/>
          </a:p>
        </p:txBody>
      </p:sp>
      <p:sp>
        <p:nvSpPr>
          <p:cNvPr id="3" name="Content Placeholder 2"/>
          <p:cNvSpPr>
            <a:spLocks noGrp="1"/>
          </p:cNvSpPr>
          <p:nvPr>
            <p:ph idx="1"/>
          </p:nvPr>
        </p:nvSpPr>
        <p:spPr/>
        <p:txBody>
          <a:bodyPr>
            <a:normAutofit/>
          </a:bodyPr>
          <a:lstStyle/>
          <a:p>
            <a:pPr>
              <a:buNone/>
            </a:pPr>
            <a:r>
              <a:rPr lang="en-US" dirty="0" smtClean="0"/>
              <a:t>Structural growth in the prefrontal, temporal lobes and striatum from the first to 3-4 months postpartum.</a:t>
            </a:r>
            <a:endParaRPr lang="is-IS" sz="2000" b="1" dirty="0" smtClean="0"/>
          </a:p>
          <a:p>
            <a:pPr>
              <a:buNone/>
            </a:pPr>
            <a:r>
              <a:rPr lang="is-IS" sz="3600" b="1" dirty="0" smtClean="0"/>
              <a:t>  Feður og mæður upplifa aðrar tilfinningar við fæðingu barns og það verða mismunandi breytingar á heila</a:t>
            </a:r>
            <a:endParaRPr lang="is-IS" sz="2000" b="1" dirty="0" smtClean="0"/>
          </a:p>
          <a:p>
            <a:pPr>
              <a:buNone/>
            </a:pPr>
            <a:r>
              <a:rPr lang="is-IS" sz="2000" b="1" dirty="0" smtClean="0"/>
              <a:t>Kim, Rigo, Mayes, Feldman, Leckman, &amp; Swain . 2014. </a:t>
            </a:r>
          </a:p>
          <a:p>
            <a:pPr>
              <a:buNone/>
            </a:pPr>
            <a:r>
              <a:rPr lang="is-IS" sz="2000" b="1" i="1" dirty="0" smtClean="0"/>
              <a:t>Social Neuroscience</a:t>
            </a:r>
            <a:endParaRPr lang="is-IS" sz="2000" b="1"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38</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s-IS" dirty="0" smtClean="0"/>
              <a:t>Discussion and implications</a:t>
            </a:r>
            <a:br>
              <a:rPr lang="is-IS" dirty="0" smtClean="0"/>
            </a:br>
            <a:r>
              <a:rPr lang="en-US" dirty="0" smtClean="0"/>
              <a:t> Mothering vs. Fathering </a:t>
            </a:r>
            <a:endParaRPr lang="is-I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Maternal Sensitivity</a:t>
            </a:r>
            <a:r>
              <a:rPr lang="en-US" dirty="0" smtClean="0"/>
              <a:t>: emotional warmth and support through mutual gaze and affectionate touch (Grossmann, Grossmann, </a:t>
            </a:r>
            <a:r>
              <a:rPr lang="en-US" dirty="0" err="1" smtClean="0"/>
              <a:t>Kindler,&amp;Zimmermann</a:t>
            </a:r>
            <a:r>
              <a:rPr lang="en-US" dirty="0" smtClean="0"/>
              <a:t>, 2008) </a:t>
            </a:r>
          </a:p>
          <a:p>
            <a:pPr>
              <a:buNone/>
            </a:pPr>
            <a:r>
              <a:rPr lang="en-US" dirty="0" smtClean="0"/>
              <a:t>   </a:t>
            </a:r>
            <a:r>
              <a:rPr lang="en-US" b="1" dirty="0" smtClean="0"/>
              <a:t>Paternal Sensitivity</a:t>
            </a:r>
            <a:r>
              <a:rPr lang="en-US" dirty="0" smtClean="0"/>
              <a:t>: providing stimulating interactions with quick peaks of high positive emotionality (Feldman, 2003) </a:t>
            </a:r>
          </a:p>
          <a:p>
            <a:pPr>
              <a:buNone/>
            </a:pPr>
            <a:r>
              <a:rPr lang="en-US" i="1" dirty="0" smtClean="0"/>
              <a:t>   Timing: the first month (or even earlier) for parenting intervention </a:t>
            </a:r>
          </a:p>
          <a:p>
            <a:pPr>
              <a:buNone/>
            </a:pPr>
            <a:r>
              <a:rPr lang="en-US" i="1" dirty="0" smtClean="0"/>
              <a:t>   Different target for mothers (reducing anxious thoughts about baby and parenting) and fathers (increasing positive thoughts </a:t>
            </a:r>
          </a:p>
          <a:p>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39</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304800"/>
            <a:ext cx="10058402" cy="2058838"/>
          </a:xfrm>
        </p:spPr>
        <p:txBody>
          <a:bodyPr>
            <a:normAutofit/>
          </a:bodyPr>
          <a:lstStyle/>
          <a:p>
            <a:r>
              <a:rPr lang="en-US" dirty="0" smtClean="0"/>
              <a:t>Prenatal epigenetic processes may explain part of the development of infant self-regulation. </a:t>
            </a:r>
            <a:r>
              <a:rPr dirty="0" smtClean="0"/>
              <a:t> </a:t>
            </a:r>
            <a:endParaRPr dirty="0"/>
          </a:p>
        </p:txBody>
      </p:sp>
      <p:sp>
        <p:nvSpPr>
          <p:cNvPr id="14" name="Content Placeholder 13"/>
          <p:cNvSpPr>
            <a:spLocks noGrp="1"/>
          </p:cNvSpPr>
          <p:nvPr>
            <p:ph idx="1"/>
          </p:nvPr>
        </p:nvSpPr>
        <p:spPr>
          <a:xfrm>
            <a:off x="1065214" y="2501660"/>
            <a:ext cx="10058400" cy="3480040"/>
          </a:xfrm>
        </p:spPr>
        <p:txBody>
          <a:bodyPr/>
          <a:lstStyle/>
          <a:p>
            <a:pPr>
              <a:buNone/>
            </a:pPr>
            <a:r>
              <a:rPr lang="is-IS" dirty="0" smtClean="0"/>
              <a:t>   </a:t>
            </a:r>
          </a:p>
          <a:p>
            <a:pPr>
              <a:buNone/>
            </a:pPr>
            <a:r>
              <a:rPr lang="is-IS" dirty="0" smtClean="0"/>
              <a:t>   Elisabeth Conradt, PhD1; Mary Fei, BA2; Linda LaGasse PhD2,5,6; Edward Tronick, PhD3; Dylan Guerin, BS4; Daniel Gorman, BS4; Carmen J. Marsit, PhD4; Barry M. Lester, PhD2,5,6 </a:t>
            </a:r>
          </a:p>
          <a:p>
            <a:pPr>
              <a:buNone/>
            </a:pPr>
            <a:r>
              <a:rPr lang="is-IS" b="1" i="1" dirty="0" smtClean="0"/>
              <a:t>                    </a:t>
            </a:r>
            <a:r>
              <a:rPr lang="en-US" b="1" i="1" dirty="0" smtClean="0"/>
              <a:t>Under Review Frontiers in Neuroscience, 2015 </a:t>
            </a:r>
            <a:endParaRPr b="1" i="1"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4</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is-IS" dirty="0"/>
          </a:p>
        </p:txBody>
      </p:sp>
      <p:sp>
        <p:nvSpPr>
          <p:cNvPr id="3" name="Content Placeholder 2"/>
          <p:cNvSpPr>
            <a:spLocks noGrp="1"/>
          </p:cNvSpPr>
          <p:nvPr>
            <p:ph idx="1"/>
          </p:nvPr>
        </p:nvSpPr>
        <p:spPr>
          <a:xfrm>
            <a:off x="1065214" y="1932316"/>
            <a:ext cx="10058400" cy="4049383"/>
          </a:xfrm>
        </p:spPr>
        <p:txBody>
          <a:bodyPr>
            <a:normAutofit lnSpcReduction="10000"/>
          </a:bodyPr>
          <a:lstStyle/>
          <a:p>
            <a:pPr>
              <a:buNone/>
            </a:pPr>
            <a:endParaRPr lang="is-IS" dirty="0" smtClean="0"/>
          </a:p>
          <a:p>
            <a:pPr>
              <a:buNone/>
            </a:pPr>
            <a:r>
              <a:rPr lang="is-IS" dirty="0" smtClean="0"/>
              <a:t>• Sex differences are important</a:t>
            </a:r>
          </a:p>
          <a:p>
            <a:pPr>
              <a:buNone/>
            </a:pPr>
            <a:r>
              <a:rPr lang="en-US" dirty="0" smtClean="0"/>
              <a:t>• Fetal steroids are associated with specific aspects of typical sexual dimorphism in body, brain and mind, including social cognitive </a:t>
            </a:r>
            <a:r>
              <a:rPr lang="is-IS" dirty="0" smtClean="0"/>
              <a:t>development</a:t>
            </a:r>
          </a:p>
          <a:p>
            <a:pPr>
              <a:buNone/>
            </a:pPr>
            <a:r>
              <a:rPr lang="en-US" dirty="0" smtClean="0"/>
              <a:t>• Fetal steroids are elevated in autism, and may be important in the </a:t>
            </a:r>
            <a:r>
              <a:rPr lang="en-US" dirty="0" err="1" smtClean="0"/>
              <a:t>aetiology</a:t>
            </a:r>
            <a:r>
              <a:rPr lang="en-US" dirty="0" smtClean="0"/>
              <a:t> of autism</a:t>
            </a:r>
          </a:p>
          <a:p>
            <a:pPr algn="ctr">
              <a:buNone/>
            </a:pPr>
            <a:r>
              <a:rPr lang="is-IS" sz="1800" b="1" dirty="0" smtClean="0"/>
              <a:t>Simon Baron Cohen</a:t>
            </a:r>
            <a:r>
              <a:rPr lang="is-IS" sz="1800" dirty="0" smtClean="0"/>
              <a:t/>
            </a:r>
            <a:br>
              <a:rPr lang="is-IS" sz="1800" dirty="0" smtClean="0"/>
            </a:br>
            <a:r>
              <a:rPr lang="is-IS" sz="1800" dirty="0" smtClean="0"/>
              <a:t> www.autismresearchcentre.com</a:t>
            </a:r>
            <a:endParaRPr lang="en-US" sz="1800" dirty="0" smtClean="0"/>
          </a:p>
          <a:p>
            <a:pPr>
              <a:buNone/>
            </a:pPr>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40</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pic>
        <p:nvPicPr>
          <p:cNvPr id="8195" name="Picture 3"/>
          <p:cNvPicPr>
            <a:picLocks noChangeAspect="1" noChangeArrowheads="1"/>
          </p:cNvPicPr>
          <p:nvPr/>
        </p:nvPicPr>
        <p:blipFill>
          <a:blip r:embed="rId2" cstate="print"/>
          <a:srcRect/>
          <a:stretch>
            <a:fillRect/>
          </a:stretch>
        </p:blipFill>
        <p:spPr bwMode="auto">
          <a:xfrm>
            <a:off x="828137" y="242078"/>
            <a:ext cx="10610490" cy="182826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t>Foetal testosterone</a:t>
            </a:r>
            <a:endParaRPr lang="is-IS" dirty="0"/>
          </a:p>
        </p:txBody>
      </p:sp>
      <p:sp>
        <p:nvSpPr>
          <p:cNvPr id="3" name="Content Placeholder 2"/>
          <p:cNvSpPr>
            <a:spLocks noGrp="1"/>
          </p:cNvSpPr>
          <p:nvPr>
            <p:ph idx="1"/>
          </p:nvPr>
        </p:nvSpPr>
        <p:spPr/>
        <p:txBody>
          <a:bodyPr/>
          <a:lstStyle/>
          <a:p>
            <a:r>
              <a:rPr lang="is-IS" dirty="0" smtClean="0"/>
              <a:t>Hækkuð gildi tengjast ADHD og Einhverfu</a:t>
            </a:r>
          </a:p>
          <a:p>
            <a:r>
              <a:rPr lang="is-IS" dirty="0" smtClean="0"/>
              <a:t>Lækkkuð gildi tengjast empathy </a:t>
            </a:r>
          </a:p>
          <a:p>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41</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early adverse environment will lead to ‘adaptations’ at multiple levels </a:t>
            </a:r>
            <a:endParaRPr lang="is-IS" dirty="0"/>
          </a:p>
        </p:txBody>
      </p:sp>
      <p:sp>
        <p:nvSpPr>
          <p:cNvPr id="3" name="Content Placeholder 2"/>
          <p:cNvSpPr>
            <a:spLocks noGrp="1"/>
          </p:cNvSpPr>
          <p:nvPr>
            <p:ph idx="1"/>
          </p:nvPr>
        </p:nvSpPr>
        <p:spPr/>
        <p:txBody>
          <a:bodyPr>
            <a:normAutofit/>
          </a:bodyPr>
          <a:lstStyle/>
          <a:p>
            <a:pPr marL="457200" indent="-457200">
              <a:buAutoNum type="arabicPeriod"/>
            </a:pPr>
            <a:r>
              <a:rPr lang="en-US" dirty="0" smtClean="0"/>
              <a:t>Alterations at the </a:t>
            </a:r>
            <a:r>
              <a:rPr lang="en-US" b="1" dirty="0" smtClean="0"/>
              <a:t>epigenetic level</a:t>
            </a:r>
            <a:r>
              <a:rPr lang="en-US" dirty="0" smtClean="0"/>
              <a:t>. How genes are regulated.</a:t>
            </a:r>
          </a:p>
          <a:p>
            <a:pPr marL="457200" indent="-457200">
              <a:buNone/>
            </a:pPr>
            <a:r>
              <a:rPr lang="en-US" dirty="0" smtClean="0"/>
              <a:t>2. Alterations at the </a:t>
            </a:r>
            <a:r>
              <a:rPr lang="en-US" b="1" dirty="0" err="1" smtClean="0"/>
              <a:t>neurocognitive</a:t>
            </a:r>
            <a:r>
              <a:rPr lang="en-US" b="1" dirty="0" smtClean="0"/>
              <a:t> level </a:t>
            </a:r>
            <a:r>
              <a:rPr lang="en-US" dirty="0" smtClean="0"/>
              <a:t>in ‘representations’ (of self and other) as well as in basic and higher order ‘processes</a:t>
            </a:r>
            <a:r>
              <a:rPr lang="en-US" smtClean="0"/>
              <a:t>’ Both </a:t>
            </a:r>
            <a:r>
              <a:rPr lang="en-US" dirty="0" smtClean="0"/>
              <a:t>basic and higher order processes are altered in a range of disorders associated with maltreatment (e.g. anxiety, depression and conduct problems). </a:t>
            </a:r>
          </a:p>
          <a:p>
            <a:pPr marL="457200" indent="-457200">
              <a:buNone/>
            </a:pPr>
            <a:r>
              <a:rPr lang="en-US" dirty="0" smtClean="0"/>
              <a:t>3. </a:t>
            </a:r>
            <a:r>
              <a:rPr lang="en-US" b="1" dirty="0" smtClean="0"/>
              <a:t>Threat processing </a:t>
            </a:r>
          </a:p>
          <a:p>
            <a:pPr marL="457200" indent="-457200">
              <a:buNone/>
            </a:pPr>
            <a:r>
              <a:rPr lang="en-US" dirty="0" smtClean="0"/>
              <a:t>4. </a:t>
            </a:r>
            <a:r>
              <a:rPr lang="en-US" b="1" dirty="0" smtClean="0"/>
              <a:t>Autobiographical memory               </a:t>
            </a:r>
            <a:r>
              <a:rPr lang="is-IS" sz="1800" b="1" dirty="0" smtClean="0"/>
              <a:t>Eamon McCrory PhD DClinPsy</a:t>
            </a:r>
            <a:endParaRPr lang="is-IS" sz="1800" b="1"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42</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2235200"/>
          </a:xfrm>
        </p:spPr>
        <p:txBody>
          <a:bodyPr>
            <a:normAutofit/>
          </a:bodyPr>
          <a:lstStyle/>
          <a:p>
            <a:pPr algn="ctr"/>
            <a:r>
              <a:rPr lang="en-US" sz="8000" b="1" dirty="0" err="1" smtClean="0"/>
              <a:t>Takk</a:t>
            </a:r>
            <a:r>
              <a:rPr lang="en-US" sz="8000" b="1" dirty="0" smtClean="0"/>
              <a:t> </a:t>
            </a:r>
            <a:r>
              <a:rPr lang="en-US" sz="8000" b="1" dirty="0" err="1" smtClean="0"/>
              <a:t>fyrir</a:t>
            </a:r>
            <a:endParaRPr lang="en-US" sz="8000" b="1" dirty="0"/>
          </a:p>
        </p:txBody>
      </p:sp>
      <p:pic>
        <p:nvPicPr>
          <p:cNvPr id="8" name="Content Placeholder 7" descr="IMG_7164.JPG"/>
          <p:cNvPicPr>
            <a:picLocks noGrp="1" noChangeAspect="1"/>
          </p:cNvPicPr>
          <p:nvPr>
            <p:ph idx="1"/>
          </p:nvPr>
        </p:nvPicPr>
        <p:blipFill>
          <a:blip r:embed="rId2" cstate="print"/>
          <a:stretch>
            <a:fillRect/>
          </a:stretch>
        </p:blipFill>
        <p:spPr>
          <a:xfrm>
            <a:off x="3733800" y="2552700"/>
            <a:ext cx="4508500" cy="3162300"/>
          </a:xfrm>
        </p:spPr>
      </p:pic>
      <p:sp>
        <p:nvSpPr>
          <p:cNvPr id="5" name="Slide Number Placeholder 4"/>
          <p:cNvSpPr>
            <a:spLocks noGrp="1"/>
          </p:cNvSpPr>
          <p:nvPr>
            <p:ph type="sldNum" sz="quarter" idx="12"/>
          </p:nvPr>
        </p:nvSpPr>
        <p:spPr/>
        <p:txBody>
          <a:bodyPr/>
          <a:lstStyle/>
          <a:p>
            <a:fld id="{022B156B-59AE-415F-B24B-8756D48BB977}" type="slidenum">
              <a:rPr lang="is-IS" smtClean="0"/>
              <a:pPr/>
              <a:t>43</a:t>
            </a:fld>
            <a:endParaRPr lang="is-IS"/>
          </a:p>
        </p:txBody>
      </p:sp>
      <p:sp>
        <p:nvSpPr>
          <p:cNvPr id="6" name="Footer Placeholder 5"/>
          <p:cNvSpPr>
            <a:spLocks noGrp="1"/>
          </p:cNvSpPr>
          <p:nvPr>
            <p:ph type="ftr" sz="quarter" idx="11"/>
          </p:nvPr>
        </p:nvSpPr>
        <p:spPr/>
        <p:txBody>
          <a:bodyPr/>
          <a:lstStyle/>
          <a:p>
            <a:r>
              <a:rPr lang="is-IS" smtClean="0"/>
              <a:t>Anna María Jónsdóttir 13.01.2017</a:t>
            </a:r>
            <a:endParaRPr lang="is-IS"/>
          </a:p>
        </p:txBody>
      </p:sp>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3887639"/>
          </a:xfrm>
        </p:spPr>
        <p:txBody>
          <a:bodyPr>
            <a:normAutofit/>
          </a:bodyPr>
          <a:lstStyle/>
          <a:p>
            <a:r>
              <a:rPr lang="en-US" dirty="0" smtClean="0"/>
              <a:t>PLACENTAL DNA </a:t>
            </a:r>
            <a:r>
              <a:rPr lang="en-US" dirty="0" err="1" smtClean="0"/>
              <a:t>methylation</a:t>
            </a:r>
            <a:r>
              <a:rPr lang="en-US" dirty="0" smtClean="0"/>
              <a:t> of the </a:t>
            </a:r>
            <a:r>
              <a:rPr lang="en-US" dirty="0" err="1" smtClean="0"/>
              <a:t>glucocorticoid</a:t>
            </a:r>
            <a:r>
              <a:rPr lang="en-US" dirty="0" smtClean="0"/>
              <a:t> receptor gene, NR3C1 </a:t>
            </a:r>
            <a:r>
              <a:rPr lang="en-US" i="1" dirty="0" smtClean="0"/>
              <a:t>has been associated with greater </a:t>
            </a:r>
            <a:r>
              <a:rPr lang="en-US" i="1" dirty="0" err="1" smtClean="0"/>
              <a:t>cortisol</a:t>
            </a:r>
            <a:r>
              <a:rPr lang="en-US" i="1" dirty="0" smtClean="0"/>
              <a:t> reactivity in three month-old infants exposed to prenatal maternal depression </a:t>
            </a:r>
            <a:endParaRPr lang="is-IS" dirty="0"/>
          </a:p>
        </p:txBody>
      </p:sp>
      <p:sp>
        <p:nvSpPr>
          <p:cNvPr id="3" name="Content Placeholder 2"/>
          <p:cNvSpPr>
            <a:spLocks noGrp="1"/>
          </p:cNvSpPr>
          <p:nvPr>
            <p:ph idx="1"/>
          </p:nvPr>
        </p:nvSpPr>
        <p:spPr>
          <a:xfrm>
            <a:off x="1065214" y="4106174"/>
            <a:ext cx="10058400" cy="1875525"/>
          </a:xfrm>
        </p:spPr>
        <p:txBody>
          <a:bodyPr/>
          <a:lstStyle/>
          <a:p>
            <a:endParaRPr lang="is-IS" dirty="0" smtClean="0"/>
          </a:p>
          <a:p>
            <a:pPr>
              <a:buNone/>
            </a:pPr>
            <a:r>
              <a:rPr lang="de-DE" dirty="0" smtClean="0"/>
              <a:t>   (Oberlander, Weinberg, Papsdorf, Grunau, Misri, &amp; Devlin, 2008) </a:t>
            </a:r>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5</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586595"/>
            <a:ext cx="10058402" cy="2794960"/>
          </a:xfrm>
        </p:spPr>
        <p:txBody>
          <a:bodyPr>
            <a:normAutofit/>
          </a:bodyPr>
          <a:lstStyle/>
          <a:p>
            <a:r>
              <a:rPr lang="en-US" dirty="0" smtClean="0"/>
              <a:t>greater stress exposure during pregnancy was related to poorer attention regulation at 8 months and more infant difficult behavior at three months </a:t>
            </a:r>
            <a:endParaRPr lang="is-IS" dirty="0"/>
          </a:p>
        </p:txBody>
      </p:sp>
      <p:sp>
        <p:nvSpPr>
          <p:cNvPr id="3" name="Content Placeholder 2"/>
          <p:cNvSpPr>
            <a:spLocks noGrp="1"/>
          </p:cNvSpPr>
          <p:nvPr>
            <p:ph idx="1"/>
          </p:nvPr>
        </p:nvSpPr>
        <p:spPr>
          <a:xfrm>
            <a:off x="1065214" y="4502988"/>
            <a:ext cx="10058400" cy="1478711"/>
          </a:xfrm>
        </p:spPr>
        <p:txBody>
          <a:bodyPr/>
          <a:lstStyle/>
          <a:p>
            <a:pPr>
              <a:buNone/>
            </a:pPr>
            <a:r>
              <a:rPr lang="nl-NL" dirty="0" smtClean="0"/>
              <a:t>(Huizink, Robles de Medina, Mulder, Visser, &amp; Buitelaar, 2002) </a:t>
            </a:r>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6</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2524664"/>
          </a:xfrm>
        </p:spPr>
        <p:txBody>
          <a:bodyPr/>
          <a:lstStyle/>
          <a:p>
            <a:r>
              <a:rPr lang="en-US" dirty="0" smtClean="0"/>
              <a:t>greater stress exposure during pregnancy was related to more problem and externalizing behavior at age two </a:t>
            </a:r>
            <a:endParaRPr lang="is-IS" dirty="0"/>
          </a:p>
        </p:txBody>
      </p:sp>
      <p:sp>
        <p:nvSpPr>
          <p:cNvPr id="3" name="Content Placeholder 2"/>
          <p:cNvSpPr>
            <a:spLocks noGrp="1"/>
          </p:cNvSpPr>
          <p:nvPr>
            <p:ph idx="1"/>
          </p:nvPr>
        </p:nvSpPr>
        <p:spPr>
          <a:xfrm>
            <a:off x="1065214" y="3554082"/>
            <a:ext cx="10058400" cy="2427617"/>
          </a:xfrm>
        </p:spPr>
        <p:txBody>
          <a:bodyPr/>
          <a:lstStyle/>
          <a:p>
            <a:r>
              <a:rPr lang="nl-NL" dirty="0" smtClean="0"/>
              <a:t>(Gutteling, de Weerth, Willemsen-Swinkels, Huizink, Mulder, Visser, &amp; Buitelaar, 2005) </a:t>
            </a:r>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7</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2300377"/>
          </a:xfrm>
        </p:spPr>
        <p:txBody>
          <a:bodyPr/>
          <a:lstStyle/>
          <a:p>
            <a:r>
              <a:rPr lang="en-US" dirty="0" smtClean="0"/>
              <a:t>Pregnancy-specific anxiety was also associated with lower mental and motor development at eight months </a:t>
            </a:r>
            <a:endParaRPr lang="is-IS" dirty="0"/>
          </a:p>
        </p:txBody>
      </p:sp>
      <p:sp>
        <p:nvSpPr>
          <p:cNvPr id="3" name="Content Placeholder 2"/>
          <p:cNvSpPr>
            <a:spLocks noGrp="1"/>
          </p:cNvSpPr>
          <p:nvPr>
            <p:ph idx="1"/>
          </p:nvPr>
        </p:nvSpPr>
        <p:spPr>
          <a:xfrm>
            <a:off x="1065214" y="3036498"/>
            <a:ext cx="10058400" cy="2945202"/>
          </a:xfrm>
        </p:spPr>
        <p:txBody>
          <a:bodyPr/>
          <a:lstStyle/>
          <a:p>
            <a:pPr>
              <a:buNone/>
            </a:pPr>
            <a:endParaRPr lang="nl-NL" dirty="0" smtClean="0"/>
          </a:p>
          <a:p>
            <a:pPr>
              <a:buNone/>
            </a:pPr>
            <a:r>
              <a:rPr lang="nl-NL" dirty="0" smtClean="0"/>
              <a:t>   (Buitelaar, Huizink, Mulder, Robles de Medina, &amp; Visser, and 2003) </a:t>
            </a:r>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8</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Jeremy Holmes ; UCL </a:t>
            </a:r>
            <a:endParaRPr lang="is-IS" dirty="0"/>
          </a:p>
        </p:txBody>
      </p:sp>
      <p:sp>
        <p:nvSpPr>
          <p:cNvPr id="3" name="Content Placeholder 2"/>
          <p:cNvSpPr>
            <a:spLocks noGrp="1"/>
          </p:cNvSpPr>
          <p:nvPr>
            <p:ph idx="1"/>
          </p:nvPr>
        </p:nvSpPr>
        <p:spPr/>
        <p:txBody>
          <a:bodyPr/>
          <a:lstStyle/>
          <a:p>
            <a:endParaRPr lang="is-IS" dirty="0" smtClean="0"/>
          </a:p>
          <a:p>
            <a:r>
              <a:rPr lang="is-IS" dirty="0" smtClean="0"/>
              <a:t>Belsky hypothesis </a:t>
            </a:r>
            <a:r>
              <a:rPr lang="is-IS" i="1" dirty="0" smtClean="0"/>
              <a:t>Plasticity not vulnerability </a:t>
            </a:r>
          </a:p>
          <a:p>
            <a:r>
              <a:rPr lang="en-US" dirty="0" smtClean="0"/>
              <a:t>In </a:t>
            </a:r>
            <a:r>
              <a:rPr lang="en-US" dirty="0" err="1" smtClean="0"/>
              <a:t>favourable</a:t>
            </a:r>
            <a:r>
              <a:rPr lang="en-US" dirty="0" smtClean="0"/>
              <a:t> environments plasticity genes confer advantage; in adversity disadvantage </a:t>
            </a:r>
          </a:p>
          <a:p>
            <a:pPr>
              <a:buNone/>
            </a:pPr>
            <a:endParaRPr lang="is-IS" dirty="0"/>
          </a:p>
        </p:txBody>
      </p:sp>
      <p:sp>
        <p:nvSpPr>
          <p:cNvPr id="4" name="Slide Number Placeholder 3"/>
          <p:cNvSpPr>
            <a:spLocks noGrp="1"/>
          </p:cNvSpPr>
          <p:nvPr>
            <p:ph type="sldNum" sz="quarter" idx="12"/>
          </p:nvPr>
        </p:nvSpPr>
        <p:spPr/>
        <p:txBody>
          <a:bodyPr/>
          <a:lstStyle/>
          <a:p>
            <a:fld id="{022B156B-59AE-415F-B24B-8756D48BB977}" type="slidenum">
              <a:rPr lang="is-IS" smtClean="0"/>
              <a:pPr/>
              <a:t>9</a:t>
            </a:fld>
            <a:endParaRPr lang="is-IS" dirty="0"/>
          </a:p>
        </p:txBody>
      </p:sp>
      <p:sp>
        <p:nvSpPr>
          <p:cNvPr id="5" name="Footer Placeholder 4"/>
          <p:cNvSpPr>
            <a:spLocks noGrp="1"/>
          </p:cNvSpPr>
          <p:nvPr>
            <p:ph type="ftr" sz="quarter" idx="11"/>
          </p:nvPr>
        </p:nvSpPr>
        <p:spPr/>
        <p:txBody>
          <a:bodyPr/>
          <a:lstStyle/>
          <a:p>
            <a:r>
              <a:rPr lang="is-IS" smtClean="0"/>
              <a:t>Anna María Jónsdóttir 13.01.2017</a:t>
            </a:r>
            <a:endParaRPr lang="is-I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tf03431377 (1)">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TotalTime>
  <Words>2776</Words>
  <Application>Microsoft Office PowerPoint</Application>
  <PresentationFormat>Custom</PresentationFormat>
  <Paragraphs>344</Paragraphs>
  <Slides>43</Slides>
  <Notes>11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tf03431377 (1)</vt:lpstr>
      <vt:lpstr>Taugalífeðlisfræði og ónæmisfræði tengd áföllum í æsku (og meðgöngu)</vt:lpstr>
      <vt:lpstr>PowerPoint Presentation</vt:lpstr>
      <vt:lpstr> The Life Cycle Model of Stress  Lupien, McEwen, Gunnar, &amp; Heim, 2009 Nat Rev Neurosci. 10(6):434-45 </vt:lpstr>
      <vt:lpstr>Prenatal epigenetic processes may explain part of the development of infant self-regulation.  </vt:lpstr>
      <vt:lpstr>PLACENTAL DNA methylation of the glucocorticoid receptor gene, NR3C1 has been associated with greater cortisol reactivity in three month-old infants exposed to prenatal maternal depression </vt:lpstr>
      <vt:lpstr>greater stress exposure during pregnancy was related to poorer attention regulation at 8 months and more infant difficult behavior at three months </vt:lpstr>
      <vt:lpstr>greater stress exposure during pregnancy was related to more problem and externalizing behavior at age two </vt:lpstr>
      <vt:lpstr>Pregnancy-specific anxiety was also associated with lower mental and motor development at eight months </vt:lpstr>
      <vt:lpstr>Jeremy Holmes ; UCL </vt:lpstr>
      <vt:lpstr>Serotonin Transporter gene  short vs long allele</vt:lpstr>
      <vt:lpstr>Jeremy Holmes - Gen vs umhverfi</vt:lpstr>
      <vt:lpstr>Erfðir - utangenaerfðir (genetics - epigenetics)</vt:lpstr>
      <vt:lpstr>Gen vs umhverfi</vt:lpstr>
      <vt:lpstr>early adverse environment will lead to ‘adaptations’ at multiple levels </vt:lpstr>
      <vt:lpstr>Center on the Developing Child www.developingchild.harvard.edu.</vt:lpstr>
      <vt:lpstr>Viðkvæmasta mótunarskeið heilans</vt:lpstr>
      <vt:lpstr>Ungbörn eru félagsverur</vt:lpstr>
      <vt:lpstr>Unglingsárin</vt:lpstr>
      <vt:lpstr>Annað mesta vaxtarskeið heilans er á unglingsárunum, heilinn er ekki fullmótaður fyrr en við 24 ára aldur.</vt:lpstr>
      <vt:lpstr>Ungbörn eru félagsverur</vt:lpstr>
      <vt:lpstr> Börn eru félagsverur strax við fæðingu</vt:lpstr>
      <vt:lpstr>Heilaþroskinn verður í samspili við samskipti (human connection=neural connection)</vt:lpstr>
      <vt:lpstr>Góð samskipti foreldris og barns minnkar Cortisol hjá barni</vt:lpstr>
      <vt:lpstr>Jákvæð áhrif góðra tengsla</vt:lpstr>
      <vt:lpstr>Samskipti foreldra og barna</vt:lpstr>
      <vt:lpstr> Sjálfsmynd barnsins</vt:lpstr>
      <vt:lpstr>Mikilvægustu styrkleikar í foreldrahlutverki</vt:lpstr>
      <vt:lpstr>Hugtök og aðferðir </vt:lpstr>
      <vt:lpstr>PowerPoint Presentation</vt:lpstr>
      <vt:lpstr>Watch wait and wonder</vt:lpstr>
      <vt:lpstr>Circle of security </vt:lpstr>
      <vt:lpstr>Heimildir</vt:lpstr>
      <vt:lpstr>Heildræn þverfagleg nálgun mikilvæg!  Cindy H.!Liu*,1,2, Matcheri S.!Keshavan1, Ed!Tronick2,3, and Larry J.!Seidman1,4 2015 </vt:lpstr>
      <vt:lpstr>Barker et al.  Britsh Journal of Psychiatry,2015</vt:lpstr>
      <vt:lpstr>Fonagy et al  in press  ( 2014)</vt:lpstr>
      <vt:lpstr>Hvað með heilaþroska foreldra (Pilyoung Kim)</vt:lpstr>
      <vt:lpstr>Early Postpartum Months as a Sensitive Period for Maternal Brain</vt:lpstr>
      <vt:lpstr>Hvað með pabbana?</vt:lpstr>
      <vt:lpstr>Discussion and implications  Mothering vs. Fathering </vt:lpstr>
      <vt:lpstr>PowerPoint Presentation</vt:lpstr>
      <vt:lpstr>Foetal testosterone</vt:lpstr>
      <vt:lpstr>early adverse environment will lead to ‘adaptations’ at multiple levels </vt:lpstr>
      <vt:lpstr>Takk fyrir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Taugalífeðlisfræði og ónæmisfræði tengd áföllum í æsku</dc:title>
  <dc:creator>annamaria</dc:creator>
  <cp:lastModifiedBy>Kristinn Ingvarsson</cp:lastModifiedBy>
  <cp:revision>14</cp:revision>
  <dcterms:created xsi:type="dcterms:W3CDTF">2017-01-11T22:25:50Z</dcterms:created>
  <dcterms:modified xsi:type="dcterms:W3CDTF">2017-03-03T13:02:34Z</dcterms:modified>
</cp:coreProperties>
</file>