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3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1316" r:id="rId2"/>
    <p:sldId id="1306" r:id="rId3"/>
    <p:sldId id="1309" r:id="rId4"/>
    <p:sldId id="1307" r:id="rId5"/>
    <p:sldId id="1308" r:id="rId6"/>
    <p:sldId id="1310" r:id="rId7"/>
    <p:sldId id="1292" r:id="rId8"/>
    <p:sldId id="1313" r:id="rId9"/>
    <p:sldId id="1293" r:id="rId10"/>
    <p:sldId id="1230" r:id="rId11"/>
    <p:sldId id="1231" r:id="rId12"/>
    <p:sldId id="1234" r:id="rId13"/>
    <p:sldId id="1232" r:id="rId14"/>
    <p:sldId id="1233" r:id="rId15"/>
    <p:sldId id="1103" r:id="rId16"/>
    <p:sldId id="1152" r:id="rId17"/>
    <p:sldId id="1312" r:id="rId18"/>
    <p:sldId id="1261" r:id="rId19"/>
    <p:sldId id="1262" r:id="rId20"/>
    <p:sldId id="1263" r:id="rId21"/>
    <p:sldId id="1264" r:id="rId22"/>
    <p:sldId id="1265" r:id="rId23"/>
    <p:sldId id="1266" r:id="rId24"/>
    <p:sldId id="1225" r:id="rId25"/>
    <p:sldId id="1302" r:id="rId26"/>
    <p:sldId id="1226" r:id="rId27"/>
    <p:sldId id="1227" r:id="rId28"/>
    <p:sldId id="1228" r:id="rId29"/>
    <p:sldId id="1229" r:id="rId30"/>
    <p:sldId id="1260" r:id="rId31"/>
    <p:sldId id="1274" r:id="rId32"/>
    <p:sldId id="1287" r:id="rId33"/>
    <p:sldId id="1297" r:id="rId34"/>
    <p:sldId id="1298" r:id="rId35"/>
    <p:sldId id="1299" r:id="rId36"/>
    <p:sldId id="1242" r:id="rId37"/>
    <p:sldId id="1253" r:id="rId38"/>
    <p:sldId id="1255" r:id="rId39"/>
    <p:sldId id="1254" r:id="rId40"/>
    <p:sldId id="1268" r:id="rId41"/>
    <p:sldId id="1157" r:id="rId42"/>
    <p:sldId id="1295" r:id="rId43"/>
    <p:sldId id="1170" r:id="rId44"/>
    <p:sldId id="1257" r:id="rId45"/>
    <p:sldId id="1235" r:id="rId46"/>
    <p:sldId id="1236" r:id="rId47"/>
    <p:sldId id="1239" r:id="rId48"/>
    <p:sldId id="1294" r:id="rId49"/>
    <p:sldId id="1237" r:id="rId50"/>
    <p:sldId id="1238" r:id="rId51"/>
    <p:sldId id="1240" r:id="rId52"/>
    <p:sldId id="1256" r:id="rId53"/>
    <p:sldId id="1241" r:id="rId54"/>
    <p:sldId id="1153" r:id="rId55"/>
    <p:sldId id="1249" r:id="rId56"/>
    <p:sldId id="1168" r:id="rId57"/>
    <p:sldId id="1245" r:id="rId58"/>
    <p:sldId id="1258" r:id="rId59"/>
    <p:sldId id="1248" r:id="rId60"/>
    <p:sldId id="1167" r:id="rId61"/>
    <p:sldId id="1251" r:id="rId62"/>
    <p:sldId id="1277" r:id="rId63"/>
    <p:sldId id="1311" r:id="rId64"/>
    <p:sldId id="1314" r:id="rId65"/>
    <p:sldId id="1315" r:id="rId66"/>
    <p:sldId id="1303" r:id="rId67"/>
  </p:sldIdLst>
  <p:sldSz cx="9144000" cy="6858000" type="screen4x3"/>
  <p:notesSz cx="6858000" cy="9107488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 Rounded MT Bold" pitchFamily="34" charset="0"/>
        <a:ea typeface="+mn-ea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 Rounded MT Bold" pitchFamily="34" charset="0"/>
        <a:ea typeface="+mn-ea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 Rounded MT Bold" pitchFamily="34" charset="0"/>
        <a:ea typeface="+mn-ea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 Rounded MT Bold" pitchFamily="34" charset="0"/>
        <a:ea typeface="+mn-ea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 Rounded MT Bold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 Rounded MT Bold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 Rounded MT Bold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 Rounded MT Bold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 Rounded MT Bold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ED5F8"/>
    <a:srgbClr val="FFFFD1"/>
    <a:srgbClr val="C6E2FA"/>
    <a:srgbClr val="FBF2B3"/>
    <a:srgbClr val="FFD2B3"/>
    <a:srgbClr val="FFBF93"/>
    <a:srgbClr val="966A3A"/>
    <a:srgbClr val="AF7C43"/>
    <a:srgbClr val="FFA7A7"/>
    <a:srgbClr val="FF6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765" autoAdjust="0"/>
    <p:restoredTop sz="75088" autoAdjust="0"/>
  </p:normalViewPr>
  <p:slideViewPr>
    <p:cSldViewPr>
      <p:cViewPr>
        <p:scale>
          <a:sx n="100" d="100"/>
          <a:sy n="100" d="100"/>
        </p:scale>
        <p:origin x="-3872" y="-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502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9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502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BDDF4E95-E8DB-491F-8520-490A4091FA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08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7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82625"/>
            <a:ext cx="4552950" cy="3414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7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25938"/>
            <a:ext cx="5486400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87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502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7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502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32B75F1-9187-4A5B-845B-833073BCA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867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ictionary.reference.com/browse/happy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midwifebrittani.blogspot.com/2008/05/first-retained-placenta.html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B6597-E0AB-42B1-9F82-0073F689631B}" type="slidenum">
              <a:rPr lang="en-US"/>
              <a:pPr/>
              <a:t>1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nb-NO" dirty="0" err="1" smtClean="0">
                <a:effectLst/>
              </a:rPr>
              <a:t>Jákvæð</a:t>
            </a:r>
            <a:r>
              <a:rPr lang="nb-NO" dirty="0" smtClean="0">
                <a:effectLst/>
              </a:rPr>
              <a:t> </a:t>
            </a:r>
            <a:r>
              <a:rPr lang="nb-NO" dirty="0" err="1" smtClean="0">
                <a:effectLst/>
              </a:rPr>
              <a:t>sálfræði</a:t>
            </a:r>
            <a:r>
              <a:rPr lang="nb-NO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dirty="0" err="1" smtClean="0">
                <a:effectLst/>
              </a:rPr>
              <a:t>Margir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þættir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sem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verða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að</a:t>
            </a:r>
            <a:r>
              <a:rPr lang="nb-NO" baseline="0" dirty="0" smtClean="0">
                <a:effectLst/>
              </a:rPr>
              <a:t> ganga </a:t>
            </a:r>
            <a:r>
              <a:rPr lang="nb-NO" baseline="0" dirty="0" err="1" smtClean="0">
                <a:effectLst/>
              </a:rPr>
              <a:t>upp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a.m.k</a:t>
            </a:r>
            <a:r>
              <a:rPr lang="nb-NO" baseline="0" dirty="0" smtClean="0">
                <a:effectLst/>
              </a:rPr>
              <a:t>. </a:t>
            </a:r>
            <a:r>
              <a:rPr lang="nb-NO" baseline="0" dirty="0" err="1" smtClean="0">
                <a:effectLst/>
              </a:rPr>
              <a:t>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mestu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leyti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Fyrir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hvað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ertu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þakklátur</a:t>
            </a:r>
            <a:r>
              <a:rPr lang="nb-NO" baseline="0" dirty="0" smtClean="0">
                <a:effectLst/>
              </a:rPr>
              <a:t>.  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Hvað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gerir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lífi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þess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virði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lifa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því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þjálfa</a:t>
            </a:r>
            <a:r>
              <a:rPr lang="nb-NO" baseline="0" dirty="0" smtClean="0">
                <a:effectLst/>
              </a:rPr>
              <a:t> sig </a:t>
            </a:r>
            <a:r>
              <a:rPr lang="nb-NO" baseline="0" dirty="0" err="1" smtClean="0">
                <a:effectLst/>
              </a:rPr>
              <a:t>í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hamingju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Hamingjan</a:t>
            </a:r>
            <a:r>
              <a:rPr lang="nb-NO" baseline="0" dirty="0" smtClean="0">
                <a:effectLst/>
              </a:rPr>
              <a:t> og </a:t>
            </a:r>
            <a:r>
              <a:rPr lang="nb-NO" baseline="0" dirty="0" err="1" smtClean="0">
                <a:effectLst/>
              </a:rPr>
              <a:t>gleði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eru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smitandi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Skynjun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Upplifun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Áfallasálfræði</a:t>
            </a:r>
            <a:r>
              <a:rPr lang="nb-NO" baseline="0" dirty="0" smtClean="0">
                <a:effectLst/>
              </a:rPr>
              <a:t>.  </a:t>
            </a:r>
            <a:r>
              <a:rPr lang="nb-NO" baseline="0" dirty="0" err="1" smtClean="0">
                <a:effectLst/>
              </a:rPr>
              <a:t>Áföll</a:t>
            </a:r>
            <a:r>
              <a:rPr lang="nb-NO" baseline="0" dirty="0" smtClean="0">
                <a:effectLst/>
              </a:rPr>
              <a:t>.  </a:t>
            </a:r>
            <a:r>
              <a:rPr lang="nb-NO" baseline="0" dirty="0" err="1" smtClean="0">
                <a:effectLst/>
              </a:rPr>
              <a:t>Fá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aðra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sýn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á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tilveru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Hugsa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hamingjusamir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öðru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vísi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Happínes</a:t>
            </a:r>
            <a:r>
              <a:rPr lang="nb-NO" baseline="0" dirty="0" smtClean="0">
                <a:effectLst/>
              </a:rPr>
              <a:t> er </a:t>
            </a:r>
            <a:r>
              <a:rPr lang="nb-NO" baseline="0" dirty="0" err="1" smtClean="0">
                <a:effectLst/>
              </a:rPr>
              <a:t>upprunið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úr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íslensku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Hamingjusamir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lifa</a:t>
            </a:r>
            <a:endParaRPr lang="nb-NO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Kritofer</a:t>
            </a:r>
            <a:r>
              <a:rPr lang="nb-NO" baseline="0" dirty="0" smtClean="0">
                <a:effectLst/>
              </a:rPr>
              <a:t> Patterson – </a:t>
            </a:r>
            <a:r>
              <a:rPr lang="nb-NO" baseline="0" dirty="0" err="1" smtClean="0">
                <a:effectLst/>
              </a:rPr>
              <a:t>bók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Þakklæti</a:t>
            </a:r>
            <a:r>
              <a:rPr lang="nb-NO" baseline="0" dirty="0" smtClean="0">
                <a:effectLst/>
              </a:rPr>
              <a:t>. </a:t>
            </a:r>
            <a:r>
              <a:rPr lang="nb-NO" baseline="0" dirty="0" err="1" smtClean="0">
                <a:effectLst/>
              </a:rPr>
              <a:t>Auðmýkt</a:t>
            </a:r>
            <a:r>
              <a:rPr lang="nb-NO" baseline="0" dirty="0" smtClean="0">
                <a:effectLst/>
              </a:rPr>
              <a:t>,.  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Hrósa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Mismunur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milli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kynja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Ekki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rannsóknir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Ekki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tíðnitöflur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Samanburður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Grunnþarfir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okkar</a:t>
            </a:r>
            <a:r>
              <a:rPr lang="nb-NO" baseline="0" dirty="0" smtClean="0">
                <a:effectLst/>
              </a:rPr>
              <a:t>.  Gera </a:t>
            </a:r>
            <a:r>
              <a:rPr lang="nb-NO" baseline="0" dirty="0" err="1" smtClean="0">
                <a:effectLst/>
              </a:rPr>
              <a:t>sér</a:t>
            </a:r>
            <a:r>
              <a:rPr lang="nb-NO" baseline="0" dirty="0" smtClean="0">
                <a:effectLst/>
              </a:rPr>
              <a:t> grein </a:t>
            </a:r>
            <a:r>
              <a:rPr lang="nb-NO" baseline="0" dirty="0" err="1" smtClean="0">
                <a:effectLst/>
              </a:rPr>
              <a:t>fyrir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því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hvað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það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þýðir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vera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manneskja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Leitin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hamingjunni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Trúin</a:t>
            </a:r>
            <a:r>
              <a:rPr lang="nb-NO" baseline="0" dirty="0" smtClean="0">
                <a:effectLst/>
              </a:rPr>
              <a:t> – </a:t>
            </a:r>
            <a:r>
              <a:rPr lang="nb-NO" baseline="0" dirty="0" err="1" smtClean="0">
                <a:effectLst/>
              </a:rPr>
              <a:t>bænin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Hrós</a:t>
            </a:r>
            <a:r>
              <a:rPr lang="nb-NO" baseline="0" dirty="0" smtClean="0">
                <a:effectLst/>
              </a:rPr>
              <a:t> (</a:t>
            </a:r>
            <a:r>
              <a:rPr lang="nb-NO" baseline="0" dirty="0" err="1" smtClean="0">
                <a:effectLst/>
              </a:rPr>
              <a:t>hluti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af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þörfum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mannsins</a:t>
            </a:r>
            <a:r>
              <a:rPr lang="nb-NO" baseline="0" dirty="0" smtClean="0">
                <a:effectLst/>
              </a:rPr>
              <a:t> – </a:t>
            </a:r>
            <a:r>
              <a:rPr lang="nb-NO" baseline="0" dirty="0" err="1" smtClean="0">
                <a:effectLst/>
              </a:rPr>
              <a:t>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vera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manneskja</a:t>
            </a:r>
            <a:r>
              <a:rPr lang="nb-NO" baseline="0" dirty="0" smtClean="0">
                <a:effectLst/>
              </a:rPr>
              <a:t>).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Hvað</a:t>
            </a:r>
            <a:r>
              <a:rPr lang="nb-NO" baseline="0" dirty="0" smtClean="0">
                <a:effectLst/>
              </a:rPr>
              <a:t> er </a:t>
            </a:r>
            <a:r>
              <a:rPr lang="nb-NO" baseline="0" dirty="0" err="1" smtClean="0">
                <a:effectLst/>
              </a:rPr>
              <a:t>mikilvægast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í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lífinu</a:t>
            </a:r>
            <a:r>
              <a:rPr lang="nb-NO" baseline="0" dirty="0" smtClean="0">
                <a:effectLst/>
              </a:rPr>
              <a:t>?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Hlutverk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í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lífinu</a:t>
            </a:r>
            <a:r>
              <a:rPr lang="nb-NO" baseline="0" dirty="0" smtClean="0">
                <a:effectLst/>
              </a:rPr>
              <a:t>.  </a:t>
            </a:r>
            <a:r>
              <a:rPr lang="nb-NO" baseline="0" dirty="0" err="1" smtClean="0">
                <a:effectLst/>
              </a:rPr>
              <a:t>Hlutverk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staldra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við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Hamingjan</a:t>
            </a:r>
            <a:r>
              <a:rPr lang="nb-NO" baseline="0" dirty="0" smtClean="0">
                <a:effectLst/>
              </a:rPr>
              <a:t> er </a:t>
            </a:r>
            <a:r>
              <a:rPr lang="nb-NO" baseline="0" dirty="0" err="1" smtClean="0">
                <a:effectLst/>
              </a:rPr>
              <a:t>ekki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eitthver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endaleg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viðvarandi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stærð</a:t>
            </a:r>
            <a:r>
              <a:rPr lang="nb-NO" baseline="0" dirty="0" smtClean="0">
                <a:effectLst/>
              </a:rPr>
              <a:t>.  Sem er bara </a:t>
            </a:r>
            <a:r>
              <a:rPr lang="nb-NO" baseline="0" dirty="0" err="1" smtClean="0">
                <a:effectLst/>
              </a:rPr>
              <a:t>þar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Hvað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gerir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okkur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hamingjusöm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eltast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við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gullkálfinn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þjálfa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um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of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endParaRPr lang="nb-NO" baseline="0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the quality or state of being </a:t>
            </a:r>
            <a:r>
              <a:rPr lang="en-US" sz="1200" u="sng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3"/>
              </a:rPr>
              <a:t>happy.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2.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good fortune; pleasure; contentment; joy.</a:t>
            </a:r>
          </a:p>
          <a:p>
            <a:endParaRPr lang="en-US" sz="1200" b="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Orðið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hamingja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merkir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‘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gæfa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heill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gifta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’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og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í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elsta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máli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einnig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‘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heilladís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verndarvættur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’.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Það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sett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saman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úr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orðunum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hamur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sem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merkir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‘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skinn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húð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gervi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’ en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einnig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í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eldra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máli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‘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fylgja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verndarandi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’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og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viðliðnum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–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ingja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sem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kominn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úr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*(g)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engja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af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sögninni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að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ganga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eiginlega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‘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vættur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sem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gengur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inn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í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ham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eða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gervi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’. </a:t>
            </a:r>
          </a:p>
          <a:p>
            <a:endParaRPr lang="en-US" sz="1200" b="0" i="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endParaRPr lang="en-US" sz="1200" b="0" i="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Fylgja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með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naflastreng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Ásgeir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Blöndal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Magnússon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getur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sér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til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þess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að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hamingjan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hafi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upphaflega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verið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heillavætti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í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fósturhimnu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sem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fylgir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einhverjum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frá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fæðingu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</a:t>
            </a:r>
            <a:endParaRPr lang="en-US" sz="1200" b="0" i="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endParaRPr lang="en-US" sz="1200" b="0" i="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Ásgeir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Blöndal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Magnússon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getur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sér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þess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til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í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Íslenskri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orðsifjabók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(1989:303)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að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hamur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merki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í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þessari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samsetningu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‘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fósturhimna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fylgja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’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og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vísar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þar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til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ham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í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dönsku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og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sænskum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mállýskum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í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sömu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merkingu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 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Hamingjan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hafi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þá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upphaflega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verið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heillavætti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(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í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fósturhimnu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sem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fylgir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einhverjum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frá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fæðingu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endParaRPr lang="en-US" sz="1200" b="0" i="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1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Mynd</a:t>
            </a:r>
            <a:r>
              <a:rPr lang="en-US" sz="1200" b="1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:</a:t>
            </a:r>
            <a:endParaRPr lang="en-US" sz="1200" b="0" i="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  <a:hlinkClick r:id="rId4"/>
              </a:rPr>
              <a:t>The life of a student midwife</a:t>
            </a:r>
            <a:endParaRPr lang="en-US" sz="1200" b="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endParaRPr lang="nb-NO" baseline="0" dirty="0" smtClean="0">
              <a:effectLst/>
            </a:endParaRPr>
          </a:p>
          <a:p>
            <a:pPr marL="171450" indent="-171450">
              <a:buFontTx/>
              <a:buChar char="-"/>
            </a:pPr>
            <a:endParaRPr lang="nb-NO" baseline="0" dirty="0" smtClean="0">
              <a:effectLst/>
            </a:endParaRPr>
          </a:p>
          <a:p>
            <a:pPr marL="171450" indent="-171450">
              <a:buFontTx/>
              <a:buChar char="-"/>
            </a:pPr>
            <a:endParaRPr lang="nb-NO" baseline="0" dirty="0" smtClean="0">
              <a:effectLst/>
            </a:endParaRPr>
          </a:p>
          <a:p>
            <a:pPr marL="171450" indent="-171450">
              <a:buFontTx/>
              <a:buChar char="-"/>
            </a:pPr>
            <a:endParaRPr lang="nb-NO" baseline="0" dirty="0" smtClean="0">
              <a:effectLst/>
            </a:endParaRPr>
          </a:p>
          <a:p>
            <a:pPr marL="171450" indent="-171450">
              <a:buFontTx/>
              <a:buChar char="-"/>
            </a:pPr>
            <a:endParaRPr lang="nb-NO" baseline="0" dirty="0" smtClean="0">
              <a:effectLst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B75F1-9187-4A5B-845B-833073BCA80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09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B75F1-9187-4A5B-845B-833073BCA80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09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B75F1-9187-4A5B-845B-833073BCA80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09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51670"/>
            <a:ext cx="2971800" cy="45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BCB7C75-FAD3-4751-A10A-575574564E8B}" type="slidenum">
              <a:rPr lang="en-US" sz="1200">
                <a:latin typeface="Times New Roman" charset="0"/>
              </a:rPr>
              <a:pPr algn="r"/>
              <a:t>15</a:t>
            </a:fld>
            <a:endParaRPr lang="en-US" sz="120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Sama hver við erum.</a:t>
            </a:r>
          </a:p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Sama hversu gömul við erum.</a:t>
            </a:r>
          </a:p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Sama hvar búum.</a:t>
            </a:r>
          </a:p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Það er sama hvort X (einhver í salnum) sé þriggja ára eða nítíu og þriggja ára.  Alkóhólisti eða....</a:t>
            </a:r>
          </a:p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Það væri gott ef vitneskjan um þetta væri meira almenn og viðurkennd.</a:t>
            </a:r>
          </a:p>
          <a:p>
            <a:pPr>
              <a:buFontTx/>
              <a:buNone/>
            </a:pPr>
            <a:endParaRPr lang="is-IS" sz="800" baseline="0" dirty="0" smtClean="0">
              <a:latin typeface="Arial" charset="0"/>
            </a:endParaRPr>
          </a:p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Mikilvægt varðandi foreldrafærni.</a:t>
            </a:r>
          </a:p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</a:t>
            </a:r>
            <a:r>
              <a:rPr lang="is-IS" sz="800" b="1" u="sng" baseline="0" dirty="0" smtClean="0">
                <a:latin typeface="Arial" charset="0"/>
              </a:rPr>
              <a:t>Að þekkja mannlegar þarfir, eigin og annarra – að geta sett sig í spor annarra.</a:t>
            </a:r>
          </a:p>
          <a:p>
            <a:pPr>
              <a:buFontTx/>
              <a:buChar char="-"/>
            </a:pPr>
            <a:r>
              <a:rPr lang="is-IS" sz="800" b="1" u="none" baseline="0" dirty="0" smtClean="0">
                <a:latin typeface="Arial" charset="0"/>
              </a:rPr>
              <a:t>  </a:t>
            </a:r>
            <a:r>
              <a:rPr lang="is-IS" sz="800" b="1" u="sng" baseline="0" dirty="0" smtClean="0">
                <a:latin typeface="Arial" charset="0"/>
              </a:rPr>
              <a:t>Þarfir </a:t>
            </a:r>
            <a:r>
              <a:rPr lang="is-IS" sz="800" b="1" u="none" baseline="0" dirty="0" smtClean="0">
                <a:latin typeface="Arial" charset="0"/>
              </a:rPr>
              <a:t>–</a:t>
            </a:r>
            <a:r>
              <a:rPr lang="is-IS" sz="800" b="1" u="sng" baseline="0" dirty="0" smtClean="0">
                <a:latin typeface="Arial" charset="0"/>
              </a:rPr>
              <a:t> ætti að vera almenn þekking</a:t>
            </a:r>
            <a:r>
              <a:rPr lang="is-IS" sz="800" b="1" u="none" baseline="0" dirty="0" smtClean="0">
                <a:latin typeface="Arial" charset="0"/>
              </a:rPr>
              <a:t>.   </a:t>
            </a:r>
            <a:r>
              <a:rPr lang="is-IS" sz="800" b="0" u="none" baseline="0" dirty="0" smtClean="0">
                <a:latin typeface="Arial" charset="0"/>
              </a:rPr>
              <a:t>Lífið væri léttara ef það væri meira upp á yfirborðinu</a:t>
            </a:r>
          </a:p>
          <a:p>
            <a:pPr>
              <a:buFontTx/>
              <a:buNone/>
            </a:pPr>
            <a:r>
              <a:rPr lang="is-IS" sz="800" b="0" u="none" baseline="0" dirty="0" smtClean="0">
                <a:latin typeface="Arial" charset="0"/>
              </a:rPr>
              <a:t>  hvað það er að vera manneskja og með allar sínar þarfir og líðan.</a:t>
            </a:r>
            <a:endParaRPr lang="is-IS" sz="800" b="0" u="none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51670"/>
            <a:ext cx="2971800" cy="45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BCB7C75-FAD3-4751-A10A-575574564E8B}" type="slidenum">
              <a:rPr lang="en-US" sz="1200">
                <a:latin typeface="Times New Roman" charset="0"/>
              </a:rPr>
              <a:pPr algn="r"/>
              <a:t>16</a:t>
            </a:fld>
            <a:endParaRPr lang="en-US" sz="120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endParaRPr lang="is-IS" sz="800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51670"/>
            <a:ext cx="2971800" cy="45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BCB7C75-FAD3-4751-A10A-575574564E8B}" type="slidenum">
              <a:rPr lang="en-US" sz="1200">
                <a:latin typeface="Times New Roman" charset="0"/>
              </a:rPr>
              <a:pPr algn="r"/>
              <a:t>17</a:t>
            </a:fld>
            <a:endParaRPr lang="en-US" sz="120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Tilfinningaleg tengsl við staði – byggðalagði mitt, hluti – húsið eða bíllinn minn,  hóp  </a:t>
            </a:r>
          </a:p>
          <a:p>
            <a:pPr>
              <a:buFontTx/>
              <a:buNone/>
            </a:pPr>
            <a:r>
              <a:rPr lang="is-IS" sz="800" baseline="0" dirty="0" smtClean="0">
                <a:latin typeface="Arial" charset="0"/>
              </a:rPr>
              <a:t>   eins og fótboltafélag – eins og að halda með Leeds eða MU.</a:t>
            </a:r>
          </a:p>
          <a:p>
            <a:pPr>
              <a:buFontTx/>
              <a:buNone/>
            </a:pPr>
            <a:endParaRPr lang="is-IS" sz="800" baseline="0" dirty="0" smtClean="0">
              <a:latin typeface="Arial" charset="0"/>
            </a:endParaRPr>
          </a:p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Meira sem sameinar okkur, en það sem skilur okkur að. Þrátt fyrir allt sem skilur okkur að eins og  </a:t>
            </a:r>
          </a:p>
          <a:p>
            <a:pPr>
              <a:buFontTx/>
              <a:buNone/>
            </a:pPr>
            <a:r>
              <a:rPr lang="is-IS" sz="800" baseline="0" dirty="0" smtClean="0">
                <a:latin typeface="Arial" charset="0"/>
              </a:rPr>
              <a:t>   persónuleiki, umhverfið sem við ölumust upp í, þekking, reynslu.</a:t>
            </a:r>
          </a:p>
          <a:p>
            <a:pPr>
              <a:buFontTx/>
              <a:buChar char="-"/>
            </a:pPr>
            <a:endParaRPr lang="is-IS" sz="800" baseline="0" dirty="0" smtClean="0">
              <a:latin typeface="Arial" charset="0"/>
            </a:endParaRPr>
          </a:p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Ef við skoðum forsendur ákvarðana okkar þá kemur iðulega í ljós að tilfinningar spila þar inn í.</a:t>
            </a:r>
          </a:p>
          <a:p>
            <a:pPr>
              <a:buFontTx/>
              <a:buChar char="-"/>
            </a:pPr>
            <a:endParaRPr lang="is-IS" sz="800" baseline="0" dirty="0" smtClean="0">
              <a:latin typeface="Arial" charset="0"/>
            </a:endParaRPr>
          </a:p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Tilfinningar eru samofnar því að vera manneskja; að vera mennsk.</a:t>
            </a:r>
          </a:p>
          <a:p>
            <a:pPr>
              <a:buFontTx/>
              <a:buChar char="-"/>
            </a:pPr>
            <a:endParaRPr lang="is-IS" sz="800" baseline="0" dirty="0" smtClean="0">
              <a:latin typeface="Arial" charset="0"/>
            </a:endParaRPr>
          </a:p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</a:t>
            </a:r>
            <a:r>
              <a:rPr lang="is-IS" sz="800" b="1" u="sng" baseline="0" dirty="0" smtClean="0">
                <a:latin typeface="Arial" charset="0"/>
              </a:rPr>
              <a:t>Tilfinninglegt ríkidæmi </a:t>
            </a:r>
            <a:r>
              <a:rPr lang="is-IS" sz="800" baseline="0" dirty="0" smtClean="0">
                <a:latin typeface="Arial" charset="0"/>
              </a:rPr>
              <a:t>– eða við getum líka kallað það </a:t>
            </a:r>
            <a:r>
              <a:rPr lang="is-IS" sz="800" b="1" u="sng" baseline="0" dirty="0" smtClean="0">
                <a:latin typeface="Arial" charset="0"/>
              </a:rPr>
              <a:t>tilfinningalegt læsi </a:t>
            </a:r>
            <a:r>
              <a:rPr lang="is-IS" sz="800" baseline="0" dirty="0" smtClean="0">
                <a:latin typeface="Arial" charset="0"/>
              </a:rPr>
              <a:t>–er </a:t>
            </a:r>
            <a:r>
              <a:rPr lang="is-IS" sz="800" b="1" u="sng" baseline="0" dirty="0" smtClean="0">
                <a:latin typeface="Arial" charset="0"/>
              </a:rPr>
              <a:t>að þekkja og greina     </a:t>
            </a:r>
          </a:p>
          <a:p>
            <a:pPr>
              <a:buFontTx/>
              <a:buChar char="-"/>
            </a:pPr>
            <a:r>
              <a:rPr lang="is-IS" sz="800" b="1" u="none" baseline="0" dirty="0" smtClean="0">
                <a:latin typeface="Arial" charset="0"/>
              </a:rPr>
              <a:t>   </a:t>
            </a:r>
            <a:r>
              <a:rPr lang="is-IS" sz="800" b="1" u="sng" baseline="0" dirty="0" smtClean="0">
                <a:latin typeface="Arial" charset="0"/>
              </a:rPr>
              <a:t>á milli tilfinninga.</a:t>
            </a:r>
          </a:p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Í </a:t>
            </a:r>
            <a:r>
              <a:rPr lang="is-IS" sz="800" b="1" u="sng" baseline="0" dirty="0" smtClean="0">
                <a:latin typeface="Arial" charset="0"/>
              </a:rPr>
              <a:t>gegnum tilfinningarnar myndum við tengsl við aðra</a:t>
            </a:r>
            <a:r>
              <a:rPr lang="is-IS" sz="800" baseline="0" dirty="0" smtClean="0">
                <a:latin typeface="Arial" charset="0"/>
              </a:rPr>
              <a:t>.</a:t>
            </a:r>
          </a:p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</a:t>
            </a:r>
            <a:r>
              <a:rPr lang="is-IS" sz="800" b="1" u="sng" baseline="0" dirty="0" smtClean="0">
                <a:latin typeface="Arial" charset="0"/>
              </a:rPr>
              <a:t>Tilfinningar eru lykilinn að tengslum </a:t>
            </a:r>
            <a:r>
              <a:rPr lang="is-IS" sz="800" baseline="0" dirty="0" smtClean="0">
                <a:latin typeface="Arial" charset="0"/>
              </a:rPr>
              <a:t>og </a:t>
            </a:r>
            <a:r>
              <a:rPr lang="is-IS" sz="800" b="1" u="sng" baseline="0" dirty="0" smtClean="0">
                <a:latin typeface="Arial" charset="0"/>
              </a:rPr>
              <a:t>einn meginþátturinn í foreldrafærni</a:t>
            </a:r>
            <a:r>
              <a:rPr lang="is-IS" sz="800" baseline="0" dirty="0" smtClean="0">
                <a:latin typeface="Arial" charset="0"/>
              </a:rPr>
              <a:t>.</a:t>
            </a:r>
          </a:p>
          <a:p>
            <a:pPr>
              <a:buFontTx/>
              <a:buChar char="-"/>
            </a:pPr>
            <a:endParaRPr lang="is-IS" sz="800" baseline="0" dirty="0" smtClean="0">
              <a:latin typeface="Arial" charset="0"/>
            </a:endParaRPr>
          </a:p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Það vita hvernig manni líður tilfinningalega – skiptir miklu máli.</a:t>
            </a:r>
          </a:p>
          <a:p>
            <a:pPr>
              <a:buFontTx/>
              <a:buChar char="-"/>
            </a:pPr>
            <a:endParaRPr lang="is-IS" sz="800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B6597-E0AB-42B1-9F82-0073F689631B}" type="slidenum">
              <a:rPr lang="en-US"/>
              <a:pPr/>
              <a:t>23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-"/>
            </a:pPr>
            <a:endParaRPr lang="nb-NO" baseline="0" dirty="0" smtClean="0">
              <a:effectLst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B75F1-9187-4A5B-845B-833073BCA80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35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is-IS" dirty="0" smtClean="0"/>
              <a:t>Máttur</a:t>
            </a:r>
            <a:r>
              <a:rPr lang="is-IS" baseline="0" dirty="0" smtClean="0"/>
              <a:t> vanans.  Öryggi.</a:t>
            </a:r>
          </a:p>
          <a:p>
            <a:pPr marL="171450" indent="-171450">
              <a:buFontTx/>
              <a:buChar char="-"/>
            </a:pPr>
            <a:r>
              <a:rPr lang="is-IS" baseline="0" dirty="0" smtClean="0"/>
              <a:t>Setjast á sama stað.  Sama bensínstöðin.</a:t>
            </a:r>
          </a:p>
          <a:p>
            <a:pPr marL="171450" indent="-171450">
              <a:buFontTx/>
              <a:buChar char="-"/>
            </a:pPr>
            <a:r>
              <a:rPr lang="is-IS" baseline="0" smtClean="0"/>
              <a:t>Sami matur t.d. á jólunum. Pizzur á föstudögum.</a:t>
            </a:r>
          </a:p>
          <a:p>
            <a:pPr marL="171450" indent="-171450">
              <a:buFontTx/>
              <a:buChar char="-"/>
            </a:pPr>
            <a:r>
              <a:rPr lang="is-IS" baseline="0" smtClean="0"/>
              <a:t>Börn eru mjög hrifin af rútínum – að gera hlutina eftir ákveðnu skipulagi.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B75F1-9187-4A5B-845B-833073BCA80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68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0" dirty="0" err="1" smtClean="0">
                <a:latin typeface="Arial"/>
                <a:cs typeface="Arial"/>
              </a:rPr>
              <a:t>Sveiflur</a:t>
            </a:r>
            <a:r>
              <a:rPr lang="en-US" b="0" dirty="0" smtClean="0">
                <a:latin typeface="Arial"/>
                <a:cs typeface="Arial"/>
              </a:rPr>
              <a:t> </a:t>
            </a:r>
            <a:r>
              <a:rPr lang="en-US" b="0" dirty="0" err="1" smtClean="0">
                <a:latin typeface="Arial"/>
                <a:cs typeface="Arial"/>
              </a:rPr>
              <a:t>yfir</a:t>
            </a:r>
            <a:r>
              <a:rPr lang="en-US" b="0" dirty="0" smtClean="0">
                <a:latin typeface="Arial"/>
                <a:cs typeface="Arial"/>
              </a:rPr>
              <a:t> </a:t>
            </a:r>
            <a:r>
              <a:rPr lang="en-US" b="0" dirty="0" err="1" smtClean="0">
                <a:latin typeface="Arial"/>
                <a:cs typeface="Arial"/>
              </a:rPr>
              <a:t>styttri</a:t>
            </a:r>
            <a:r>
              <a:rPr lang="en-US" b="0" baseline="0" dirty="0" smtClean="0">
                <a:latin typeface="Arial"/>
                <a:cs typeface="Arial"/>
              </a:rPr>
              <a:t> </a:t>
            </a:r>
            <a:r>
              <a:rPr lang="en-US" b="0" baseline="0" dirty="0" err="1" smtClean="0">
                <a:latin typeface="Arial"/>
                <a:cs typeface="Arial"/>
              </a:rPr>
              <a:t>eða</a:t>
            </a:r>
            <a:r>
              <a:rPr lang="en-US" b="0" baseline="0" dirty="0" smtClean="0">
                <a:latin typeface="Arial"/>
                <a:cs typeface="Arial"/>
              </a:rPr>
              <a:t> </a:t>
            </a:r>
            <a:r>
              <a:rPr lang="en-US" b="0" baseline="0" dirty="0" err="1" smtClean="0">
                <a:latin typeface="Arial"/>
                <a:cs typeface="Arial"/>
              </a:rPr>
              <a:t>lengri</a:t>
            </a:r>
            <a:r>
              <a:rPr lang="en-US" b="0" baseline="0" dirty="0" smtClean="0">
                <a:latin typeface="Arial"/>
                <a:cs typeface="Arial"/>
              </a:rPr>
              <a:t> </a:t>
            </a:r>
            <a:r>
              <a:rPr lang="en-US" b="0" baseline="0" dirty="0" err="1" smtClean="0">
                <a:latin typeface="Arial"/>
                <a:cs typeface="Arial"/>
              </a:rPr>
              <a:t>tíma</a:t>
            </a:r>
            <a:r>
              <a:rPr lang="en-US" b="0" baseline="0" dirty="0" smtClean="0">
                <a:latin typeface="Arial"/>
                <a:cs typeface="Arial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b="0" baseline="0" dirty="0" err="1" smtClean="0">
                <a:latin typeface="Arial"/>
                <a:cs typeface="Arial"/>
              </a:rPr>
              <a:t>Vengjulegar</a:t>
            </a:r>
            <a:r>
              <a:rPr lang="en-US" b="0" baseline="0" dirty="0" smtClean="0">
                <a:latin typeface="Arial"/>
                <a:cs typeface="Arial"/>
              </a:rPr>
              <a:t> </a:t>
            </a:r>
            <a:r>
              <a:rPr lang="en-US" b="0" baseline="0" dirty="0" err="1" smtClean="0">
                <a:latin typeface="Arial"/>
                <a:cs typeface="Arial"/>
              </a:rPr>
              <a:t>sveiflur</a:t>
            </a:r>
            <a:r>
              <a:rPr lang="en-US" b="0" baseline="0" dirty="0" smtClean="0">
                <a:latin typeface="Arial"/>
                <a:cs typeface="Arial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b="0" baseline="0" dirty="0" err="1" smtClean="0">
                <a:latin typeface="Arial"/>
                <a:cs typeface="Arial"/>
              </a:rPr>
              <a:t>Geðrænir</a:t>
            </a:r>
            <a:r>
              <a:rPr lang="en-US" b="0" baseline="0" dirty="0" smtClean="0">
                <a:latin typeface="Arial"/>
                <a:cs typeface="Arial"/>
              </a:rPr>
              <a:t> </a:t>
            </a:r>
            <a:r>
              <a:rPr lang="en-US" b="0" baseline="0" dirty="0" err="1" smtClean="0">
                <a:latin typeface="Arial"/>
                <a:cs typeface="Arial"/>
              </a:rPr>
              <a:t>erfiðleikar</a:t>
            </a:r>
            <a:r>
              <a:rPr lang="en-US" b="0" baseline="0" dirty="0" smtClean="0">
                <a:latin typeface="Arial"/>
                <a:cs typeface="Arial"/>
              </a:rPr>
              <a:t>.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B75F1-9187-4A5B-845B-833073BCA80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3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51670"/>
            <a:ext cx="2971800" cy="45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BCB7C75-FAD3-4751-A10A-575574564E8B}" type="slidenum">
              <a:rPr lang="en-US" sz="1200">
                <a:latin typeface="Times New Roman" charset="0"/>
              </a:rPr>
              <a:pPr algn="r"/>
              <a:t>2</a:t>
            </a:fld>
            <a:endParaRPr lang="en-US" sz="120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</a:t>
            </a:r>
            <a:endParaRPr lang="is-IS" sz="800" b="0" u="none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1D57E6-1700-46C9-894A-99C0FB11E44F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>
              <a:buFontTx/>
              <a:buChar char="•"/>
            </a:pPr>
            <a:r>
              <a:rPr lang="is-IS" dirty="0" smtClean="0"/>
              <a:t>  </a:t>
            </a:r>
            <a:r>
              <a:rPr lang="is-IS" dirty="0" err="1" smtClean="0"/>
              <a:t>Tilfinngaverur</a:t>
            </a:r>
            <a:r>
              <a:rPr lang="is-IS" dirty="0" smtClean="0"/>
              <a:t>.</a:t>
            </a:r>
          </a:p>
          <a:p>
            <a:pPr lvl="1">
              <a:buFontTx/>
              <a:buChar char="•"/>
            </a:pPr>
            <a:r>
              <a:rPr lang="is-IS" dirty="0" smtClean="0"/>
              <a:t>  Félagsverur.</a:t>
            </a:r>
          </a:p>
          <a:p>
            <a:pPr lvl="1">
              <a:buFontTx/>
              <a:buChar char="•"/>
            </a:pPr>
            <a:r>
              <a:rPr lang="is-IS" baseline="0" dirty="0" smtClean="0"/>
              <a:t>  Við þurfum að tilheyra.  Vera einn af hópnum.</a:t>
            </a:r>
            <a:endParaRPr lang="is-I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B6597-E0AB-42B1-9F82-0073F689631B}" type="slidenum">
              <a:rPr lang="en-US"/>
              <a:pPr/>
              <a:t>32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-"/>
            </a:pPr>
            <a:endParaRPr lang="nb-NO" baseline="0" dirty="0" smtClean="0">
              <a:effectLst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99C23A-AA7D-4BCE-8604-F7009D835EAA}" type="slidenum">
              <a:rPr lang="en-US"/>
              <a:pPr/>
              <a:t>33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is-IS" dirty="0" smtClean="0">
                <a:solidFill>
                  <a:srgbClr val="FCA6B2"/>
                </a:solidFill>
              </a:rPr>
              <a:t> “</a:t>
            </a:r>
            <a:r>
              <a:rPr lang="is-IS" b="1" dirty="0" smtClean="0">
                <a:solidFill>
                  <a:srgbClr val="FCA6B2"/>
                </a:solidFill>
              </a:rPr>
              <a:t>Þau skynja allt,</a:t>
            </a:r>
            <a:r>
              <a:rPr lang="is-IS" b="1" baseline="0" dirty="0" smtClean="0">
                <a:solidFill>
                  <a:srgbClr val="FCA6B2"/>
                </a:solidFill>
              </a:rPr>
              <a:t> en skilja ekki neitt”.</a:t>
            </a:r>
          </a:p>
          <a:p>
            <a:pPr>
              <a:buFontTx/>
              <a:buChar char="-"/>
            </a:pPr>
            <a:r>
              <a:rPr lang="is-IS" b="1" baseline="0" dirty="0" smtClean="0">
                <a:solidFill>
                  <a:srgbClr val="FCA6B2"/>
                </a:solidFill>
              </a:rPr>
              <a:t>  </a:t>
            </a:r>
            <a:r>
              <a:rPr lang="en-US" b="1" dirty="0" smtClean="0"/>
              <a:t>Dr. Edward </a:t>
            </a:r>
            <a:r>
              <a:rPr lang="en-US" b="1" dirty="0" err="1" smtClean="0"/>
              <a:t>Tronick</a:t>
            </a:r>
            <a:r>
              <a:rPr lang="en-US" b="1" dirty="0" smtClean="0"/>
              <a:t>.  </a:t>
            </a:r>
            <a:r>
              <a:rPr lang="en-US" b="1" dirty="0" err="1" smtClean="0"/>
              <a:t>Greinar</a:t>
            </a:r>
            <a:r>
              <a:rPr lang="en-US" b="1" dirty="0" smtClean="0"/>
              <a:t> Valgerður.</a:t>
            </a:r>
            <a:endParaRPr lang="is-IS" b="1" baseline="0" dirty="0" smtClean="0">
              <a:solidFill>
                <a:srgbClr val="FCA6B2"/>
              </a:solidFill>
            </a:endParaRPr>
          </a:p>
          <a:p>
            <a:pPr>
              <a:buFontTx/>
              <a:buChar char="-"/>
            </a:pPr>
            <a:r>
              <a:rPr lang="is-IS" b="1" baseline="0" dirty="0" smtClean="0">
                <a:solidFill>
                  <a:srgbClr val="FCA6B2"/>
                </a:solidFill>
              </a:rPr>
              <a:t>  The Good, Bad and Ugly.</a:t>
            </a:r>
            <a:endParaRPr lang="is-IS" b="1" dirty="0" smtClean="0">
              <a:solidFill>
                <a:srgbClr val="FCA6B2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95F498-B521-4CC3-B5CB-A6D7F9C3DEDA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s-IS" smtClean="0">
              <a:solidFill>
                <a:srgbClr val="FCA6B2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2625"/>
            <a:ext cx="4554538" cy="34147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is-IS" dirty="0" smtClean="0"/>
              <a:t> </a:t>
            </a:r>
          </a:p>
          <a:p>
            <a:pPr>
              <a:buFontTx/>
              <a:buChar char="-"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B6597-E0AB-42B1-9F82-0073F689631B}" type="slidenum">
              <a:rPr lang="en-US"/>
              <a:pPr/>
              <a:t>36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Leiðin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hamingjunni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Hvað</a:t>
            </a:r>
            <a:r>
              <a:rPr lang="nb-NO" baseline="0" dirty="0" smtClean="0">
                <a:effectLst/>
              </a:rPr>
              <a:t> veit </a:t>
            </a:r>
            <a:r>
              <a:rPr lang="nb-NO" baseline="0" dirty="0" err="1" smtClean="0">
                <a:effectLst/>
              </a:rPr>
              <a:t>ég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um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hamingjuna</a:t>
            </a:r>
            <a:r>
              <a:rPr lang="nb-NO" baseline="0" dirty="0" smtClean="0">
                <a:effectLst/>
              </a:rPr>
              <a:t>.?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>
                <a:effectLst/>
              </a:rPr>
              <a:t>Er </a:t>
            </a:r>
            <a:r>
              <a:rPr lang="nb-NO" baseline="0" dirty="0" err="1" smtClean="0">
                <a:effectLst/>
              </a:rPr>
              <a:t>ég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hamingjusamur</a:t>
            </a:r>
            <a:r>
              <a:rPr lang="nb-NO" baseline="0" dirty="0" smtClean="0">
                <a:effectLst/>
              </a:rPr>
              <a:t> – </a:t>
            </a:r>
            <a:r>
              <a:rPr lang="nb-NO" baseline="0" dirty="0" err="1" smtClean="0">
                <a:effectLst/>
              </a:rPr>
              <a:t>hamingjusöm</a:t>
            </a:r>
            <a:r>
              <a:rPr lang="nb-NO" baseline="0" dirty="0" smtClean="0">
                <a:effectLst/>
              </a:rPr>
              <a:t>?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vera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hamingjusamur</a:t>
            </a:r>
            <a:r>
              <a:rPr lang="nb-NO" baseline="0" dirty="0" smtClean="0">
                <a:effectLst/>
              </a:rPr>
              <a:t> – </a:t>
            </a:r>
            <a:r>
              <a:rPr lang="nb-NO" baseline="0" dirty="0" err="1" smtClean="0">
                <a:effectLst/>
              </a:rPr>
              <a:t>hamingjusöm</a:t>
            </a:r>
            <a:r>
              <a:rPr lang="nb-NO" baseline="0" dirty="0" smtClean="0">
                <a:effectLst/>
              </a:rPr>
              <a:t>.</a:t>
            </a:r>
            <a:endParaRPr lang="nb-NO" dirty="0">
              <a:effectLst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51670"/>
            <a:ext cx="2971800" cy="45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BCB7C75-FAD3-4751-A10A-575574564E8B}" type="slidenum">
              <a:rPr lang="en-US" sz="1200">
                <a:latin typeface="Times New Roman" charset="0"/>
              </a:rPr>
              <a:pPr algn="r"/>
              <a:t>38</a:t>
            </a:fld>
            <a:endParaRPr lang="en-US" sz="120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endParaRPr lang="is-IS" sz="800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B6597-E0AB-42B1-9F82-0073F689631B}" type="slidenum">
              <a:rPr lang="en-US"/>
              <a:pPr/>
              <a:t>40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Móðir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í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viðtali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í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tímariti</a:t>
            </a:r>
            <a:r>
              <a:rPr lang="nb-NO" baseline="0" dirty="0" smtClean="0">
                <a:effectLst/>
              </a:rPr>
              <a:t>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B6597-E0AB-42B1-9F82-0073F689631B}" type="slidenum">
              <a:rPr lang="en-US"/>
              <a:pPr/>
              <a:t>41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gummi@mularaf.is</a:t>
            </a:r>
            <a:endParaRPr lang="nb-NO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nb-NO" baseline="0" dirty="0" smtClean="0">
                <a:effectLst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Kristín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Soffía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kona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Ólafs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Stefánssonar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</a:t>
            </a:r>
            <a:endParaRPr lang="nb-NO" baseline="0" dirty="0" smtClean="0">
              <a:effectLst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B6597-E0AB-42B1-9F82-0073F689631B}" type="slidenum">
              <a:rPr lang="en-US"/>
              <a:pPr/>
              <a:t>42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Væntingar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Skoða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forsendur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væntinga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Hvers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eðlis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eru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væntingar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okkar</a:t>
            </a:r>
            <a:r>
              <a:rPr lang="nb-NO" baseline="0" dirty="0" smtClean="0">
                <a:effectLst/>
              </a:rPr>
              <a:t>?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Gerum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við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okkur</a:t>
            </a:r>
            <a:r>
              <a:rPr lang="nb-NO" baseline="0" dirty="0" smtClean="0">
                <a:effectLst/>
              </a:rPr>
              <a:t> grein </a:t>
            </a:r>
            <a:r>
              <a:rPr lang="nb-NO" baseline="0" dirty="0" err="1" smtClean="0">
                <a:effectLst/>
              </a:rPr>
              <a:t>fyrir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væntingum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okkar</a:t>
            </a:r>
            <a:r>
              <a:rPr lang="nb-NO" baseline="0" dirty="0" smtClean="0">
                <a:effectLst/>
              </a:rPr>
              <a:t> og </a:t>
            </a:r>
            <a:r>
              <a:rPr lang="nb-NO" baseline="0" dirty="0" err="1" smtClean="0">
                <a:effectLst/>
              </a:rPr>
              <a:t>á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hverju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þær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byggjast</a:t>
            </a:r>
            <a:r>
              <a:rPr lang="nb-NO" baseline="0" dirty="0" smtClean="0">
                <a:effectLst/>
              </a:rPr>
              <a:t>?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>
                <a:effectLst/>
              </a:rPr>
              <a:t>Hin </a:t>
            </a:r>
            <a:r>
              <a:rPr lang="nb-NO" baseline="0" dirty="0" err="1" smtClean="0">
                <a:effectLst/>
              </a:rPr>
              <a:t>hliðin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á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væntingum</a:t>
            </a:r>
            <a:r>
              <a:rPr lang="nb-NO" baseline="0" dirty="0" smtClean="0">
                <a:effectLst/>
              </a:rPr>
              <a:t> er </a:t>
            </a:r>
            <a:r>
              <a:rPr lang="nb-NO" baseline="0" dirty="0" err="1" smtClean="0">
                <a:effectLst/>
              </a:rPr>
              <a:t>vonbrygði</a:t>
            </a:r>
            <a:r>
              <a:rPr lang="nb-NO" baseline="0" dirty="0" smtClean="0">
                <a:effectLst/>
              </a:rPr>
              <a:t>.  </a:t>
            </a:r>
            <a:r>
              <a:rPr lang="nb-NO" baseline="0" dirty="0" err="1" smtClean="0">
                <a:effectLst/>
              </a:rPr>
              <a:t>Þegar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vonir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bregðast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>
                <a:effectLst/>
              </a:rPr>
              <a:t>Hin </a:t>
            </a:r>
            <a:r>
              <a:rPr lang="nb-NO" baseline="0" dirty="0" err="1" smtClean="0">
                <a:effectLst/>
              </a:rPr>
              <a:t>hliðin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á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hamingjunni</a:t>
            </a:r>
            <a:r>
              <a:rPr lang="nb-NO" baseline="0" dirty="0" smtClean="0">
                <a:effectLst/>
              </a:rPr>
              <a:t> er </a:t>
            </a:r>
            <a:r>
              <a:rPr lang="nb-NO" baseline="0" dirty="0" err="1" smtClean="0">
                <a:effectLst/>
              </a:rPr>
              <a:t>óhamingja</a:t>
            </a:r>
            <a:r>
              <a:rPr lang="nb-NO" baseline="0" dirty="0" smtClean="0">
                <a:effectLst/>
              </a:rPr>
              <a:t>.  </a:t>
            </a:r>
            <a:r>
              <a:rPr lang="nb-NO" baseline="0" dirty="0" err="1" smtClean="0">
                <a:effectLst/>
              </a:rPr>
              <a:t>Ekki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endilega</a:t>
            </a:r>
            <a:r>
              <a:rPr lang="nb-NO" baseline="0" dirty="0" smtClean="0">
                <a:effectLst/>
              </a:rPr>
              <a:t> svart – </a:t>
            </a:r>
            <a:r>
              <a:rPr lang="nb-NO" baseline="0" dirty="0" err="1" smtClean="0">
                <a:effectLst/>
              </a:rPr>
              <a:t>hvítt</a:t>
            </a:r>
            <a:r>
              <a:rPr lang="nb-NO" baseline="0" dirty="0" smtClean="0">
                <a:effectLst/>
              </a:rPr>
              <a:t>, en </a:t>
            </a:r>
            <a:r>
              <a:rPr lang="nb-NO" baseline="0" dirty="0" err="1" smtClean="0">
                <a:effectLst/>
              </a:rPr>
              <a:t>getur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verið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það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Hamingjan</a:t>
            </a:r>
            <a:r>
              <a:rPr lang="nb-NO" baseline="0" dirty="0" smtClean="0">
                <a:effectLst/>
              </a:rPr>
              <a:t> og </a:t>
            </a:r>
            <a:r>
              <a:rPr lang="nb-NO" baseline="0" dirty="0" err="1" smtClean="0">
                <a:effectLst/>
              </a:rPr>
              <a:t>heilsa</a:t>
            </a:r>
            <a:r>
              <a:rPr lang="nb-NO" baseline="0" dirty="0" smtClean="0">
                <a:effectLst/>
              </a:rPr>
              <a:t>.  </a:t>
            </a:r>
            <a:r>
              <a:rPr lang="nb-NO" baseline="0" dirty="0" err="1" smtClean="0">
                <a:effectLst/>
              </a:rPr>
              <a:t>Áður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átti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ég</a:t>
            </a:r>
            <a:r>
              <a:rPr lang="nb-NO" baseline="0" dirty="0" smtClean="0">
                <a:effectLst/>
              </a:rPr>
              <a:t> marga </a:t>
            </a:r>
            <a:r>
              <a:rPr lang="nb-NO" baseline="0" dirty="0" err="1" smtClean="0">
                <a:effectLst/>
              </a:rPr>
              <a:t>drauma</a:t>
            </a:r>
            <a:r>
              <a:rPr lang="nb-NO" baseline="0" dirty="0" smtClean="0">
                <a:effectLst/>
              </a:rPr>
              <a:t>, en </a:t>
            </a:r>
            <a:r>
              <a:rPr lang="nb-NO" baseline="0" dirty="0" err="1" smtClean="0">
                <a:effectLst/>
              </a:rPr>
              <a:t>nú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á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ég</a:t>
            </a:r>
            <a:r>
              <a:rPr lang="nb-NO" baseline="0" dirty="0" smtClean="0">
                <a:effectLst/>
              </a:rPr>
              <a:t> bara </a:t>
            </a:r>
            <a:r>
              <a:rPr lang="nb-NO" baseline="0" dirty="0" err="1" smtClean="0">
                <a:effectLst/>
              </a:rPr>
              <a:t>einn</a:t>
            </a:r>
            <a:r>
              <a:rPr lang="nb-NO" baseline="0" dirty="0" smtClean="0">
                <a:effectLst/>
              </a:rPr>
              <a:t> – </a:t>
            </a:r>
            <a:r>
              <a:rPr lang="nb-NO" baseline="0" dirty="0" err="1" smtClean="0">
                <a:effectLst/>
              </a:rPr>
              <a:t>það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fá</a:t>
            </a:r>
            <a:r>
              <a:rPr lang="nb-NO" baseline="0" dirty="0" smtClean="0">
                <a:effectLst/>
              </a:rPr>
              <a:t> heisluna </a:t>
            </a:r>
            <a:r>
              <a:rPr lang="nb-NO" baseline="0" dirty="0" err="1" smtClean="0">
                <a:effectLst/>
              </a:rPr>
              <a:t>aftur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Áföll</a:t>
            </a:r>
            <a:r>
              <a:rPr lang="nb-NO" baseline="0" dirty="0" smtClean="0">
                <a:effectLst/>
              </a:rPr>
              <a:t> og </a:t>
            </a:r>
            <a:r>
              <a:rPr lang="nb-NO" baseline="0" dirty="0" err="1" smtClean="0">
                <a:effectLst/>
              </a:rPr>
              <a:t>afleiðngar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þeirra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Hvenær</a:t>
            </a:r>
            <a:r>
              <a:rPr lang="nb-NO" baseline="0" dirty="0" smtClean="0">
                <a:effectLst/>
              </a:rPr>
              <a:t> spyr </a:t>
            </a:r>
            <a:r>
              <a:rPr lang="nb-NO" baseline="0" dirty="0" err="1" smtClean="0">
                <a:effectLst/>
              </a:rPr>
              <a:t>maður</a:t>
            </a:r>
            <a:r>
              <a:rPr lang="nb-NO" baseline="0" dirty="0" smtClean="0">
                <a:effectLst/>
              </a:rPr>
              <a:t> sig </a:t>
            </a:r>
            <a:r>
              <a:rPr lang="nb-NO" baseline="0" dirty="0" err="1" smtClean="0">
                <a:effectLst/>
              </a:rPr>
              <a:t>um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hamingjuna</a:t>
            </a:r>
            <a:r>
              <a:rPr lang="nb-NO" baseline="0" dirty="0" smtClean="0">
                <a:effectLst/>
              </a:rPr>
              <a:t>?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>
                <a:effectLst/>
              </a:rPr>
              <a:t>Er </a:t>
            </a:r>
            <a:r>
              <a:rPr lang="nb-NO" baseline="0" dirty="0" err="1" smtClean="0">
                <a:effectLst/>
              </a:rPr>
              <a:t>ég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hamingjusamur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Allir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vilja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vera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hamingusamir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Öll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viljum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við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vera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hamingjusöm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endParaRPr lang="nb-NO" baseline="0" dirty="0" smtClean="0">
              <a:effectLst/>
            </a:endParaRPr>
          </a:p>
          <a:p>
            <a:pPr marL="171450" indent="-171450">
              <a:buFontTx/>
              <a:buChar char="-"/>
            </a:pPr>
            <a:endParaRPr lang="nb-NO" baseline="0" dirty="0" smtClean="0">
              <a:effectLst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Lykke</a:t>
            </a:r>
            <a:endParaRPr lang="en-US" sz="1200" b="1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du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alltid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glad,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eller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ofte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trist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? I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så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fall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det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trolig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medfødt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Genene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bestemmer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stor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grad den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grunnleggende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følelsen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av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lykke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melder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VG.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–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Noen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mennesker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ut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til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å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være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født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fornøyde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enn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andre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sier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forsker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Ragnhild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Bang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Nes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ved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Nasjonalt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folkehelseinstitutt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Psykologen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står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bak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en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ny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doktorgrad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som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viser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at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stabiliteten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lykke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over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tid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eller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gjennomsnittsnivået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av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lykke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og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tilfredshet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sterkt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påvirket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av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gener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pPr marL="171450" indent="-171450">
              <a:buFontTx/>
              <a:buChar char="-"/>
            </a:pPr>
            <a:endParaRPr lang="nb-NO" baseline="0" dirty="0" smtClean="0">
              <a:effectLst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51670"/>
            <a:ext cx="2971800" cy="45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BCB7C75-FAD3-4751-A10A-575574564E8B}" type="slidenum">
              <a:rPr lang="en-US" sz="1200">
                <a:latin typeface="Times New Roman" charset="0"/>
              </a:rPr>
              <a:pPr algn="r"/>
              <a:t>3</a:t>
            </a:fld>
            <a:endParaRPr lang="en-US" sz="120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</a:t>
            </a:r>
            <a:endParaRPr lang="is-IS" sz="800" b="0" u="none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C5DE2F-3F4B-46BC-A5C2-A4328249521E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is-IS" dirty="0" smtClean="0"/>
              <a:t>  Samsoðningur af víxlverkunum</a:t>
            </a:r>
            <a:r>
              <a:rPr lang="is-IS" baseline="0" dirty="0" smtClean="0"/>
              <a:t> þessara þátt.</a:t>
            </a:r>
          </a:p>
          <a:p>
            <a:pPr>
              <a:buFontTx/>
              <a:buChar char="-"/>
            </a:pPr>
            <a:r>
              <a:rPr lang="is-IS" baseline="0" dirty="0" smtClean="0"/>
              <a:t>  </a:t>
            </a:r>
            <a:r>
              <a:rPr lang="is-IS" dirty="0" smtClean="0"/>
              <a:t>Kröfur samfélagsins.</a:t>
            </a:r>
          </a:p>
          <a:p>
            <a:pPr>
              <a:buFontTx/>
              <a:buChar char="-"/>
            </a:pPr>
            <a:r>
              <a:rPr lang="is-IS" dirty="0" smtClean="0"/>
              <a:t>  Væntingar samfélagsins.</a:t>
            </a:r>
          </a:p>
          <a:p>
            <a:pPr>
              <a:buFontTx/>
              <a:buChar char="-"/>
            </a:pPr>
            <a:r>
              <a:rPr lang="is-IS" dirty="0" smtClean="0"/>
              <a:t>   Erfðir.</a:t>
            </a:r>
          </a:p>
          <a:p>
            <a:pPr>
              <a:buFontTx/>
              <a:buChar char="-"/>
            </a:pPr>
            <a:r>
              <a:rPr lang="is-IS" dirty="0" smtClean="0"/>
              <a:t>  Persónuleiki.</a:t>
            </a:r>
          </a:p>
          <a:p>
            <a:pPr>
              <a:buFontTx/>
              <a:buChar char="-"/>
            </a:pPr>
            <a:r>
              <a:rPr lang="is-IS" dirty="0" smtClean="0"/>
              <a:t>  Fjölskyldan og staða hennar.</a:t>
            </a:r>
          </a:p>
          <a:p>
            <a:pPr>
              <a:buFontTx/>
              <a:buChar char="-"/>
            </a:pPr>
            <a:r>
              <a:rPr lang="is-IS" dirty="0" smtClean="0"/>
              <a:t>  Menning.</a:t>
            </a:r>
          </a:p>
          <a:p>
            <a:pPr>
              <a:buFontTx/>
              <a:buChar char="-"/>
            </a:pPr>
            <a:r>
              <a:rPr lang="is-IS" dirty="0" smtClean="0"/>
              <a:t>  Hefðir.</a:t>
            </a:r>
          </a:p>
          <a:p>
            <a:pPr>
              <a:buFontTx/>
              <a:buChar char="-"/>
            </a:pPr>
            <a:r>
              <a:rPr lang="is-IS" baseline="0" dirty="0" smtClean="0"/>
              <a:t>  Markaðsöflin.  Að verða fá eitthvað, eignast eitthvað ákveðið.  Sbr. “Ég verð að eignast iPhone” eða.......</a:t>
            </a:r>
          </a:p>
          <a:p>
            <a:pPr>
              <a:buFontTx/>
              <a:buNone/>
            </a:pPr>
            <a:r>
              <a:rPr lang="is-IS" baseline="0" dirty="0" smtClean="0"/>
              <a:t>   Ég verð að líta á ákveðin hátt út o.s.frv.</a:t>
            </a:r>
          </a:p>
          <a:p>
            <a:pPr>
              <a:buFontTx/>
              <a:buChar char="-"/>
            </a:pPr>
            <a:r>
              <a:rPr lang="is-IS" baseline="0" dirty="0" smtClean="0"/>
              <a:t>  Samspil margra þátta</a:t>
            </a:r>
          </a:p>
          <a:p>
            <a:pPr>
              <a:buFontTx/>
              <a:buChar char="-"/>
            </a:pPr>
            <a:r>
              <a:rPr lang="is-IS" baseline="0" dirty="0" smtClean="0"/>
              <a:t>  “Ég verð að...”</a:t>
            </a:r>
          </a:p>
          <a:p>
            <a:pPr>
              <a:buFontTx/>
              <a:buChar char="-"/>
            </a:pPr>
            <a:r>
              <a:rPr lang="is-IS" baseline="0" dirty="0" smtClean="0"/>
              <a:t>  Hamingjan er þarna óskilgreind..... </a:t>
            </a:r>
            <a:r>
              <a:rPr lang="en-US" baseline="0" dirty="0" smtClean="0"/>
              <a:t>b</a:t>
            </a:r>
            <a:r>
              <a:rPr lang="is-IS" baseline="0" dirty="0" smtClean="0"/>
              <a:t>akumliggjandi.</a:t>
            </a:r>
          </a:p>
          <a:p>
            <a:pPr>
              <a:buFontTx/>
              <a:buChar char="-"/>
            </a:pPr>
            <a:r>
              <a:rPr lang="is-IS" baseline="0" dirty="0" smtClean="0"/>
              <a:t>  Þarfir... </a:t>
            </a:r>
            <a:r>
              <a:rPr lang="en-US" baseline="0" dirty="0" smtClean="0"/>
              <a:t>l</a:t>
            </a:r>
            <a:r>
              <a:rPr lang="is-IS" baseline="0" dirty="0" smtClean="0"/>
              <a:t>anganir.</a:t>
            </a:r>
            <a:endParaRPr lang="is-IS" dirty="0" smtClean="0"/>
          </a:p>
          <a:p>
            <a:pPr>
              <a:buFontTx/>
              <a:buChar char="-"/>
            </a:pPr>
            <a:endParaRPr lang="is-I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C5DE2F-3F4B-46BC-A5C2-A4328249521E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is-IS" dirty="0" smtClean="0"/>
              <a:t>  Samsoðningur af víxlverkunum</a:t>
            </a:r>
            <a:r>
              <a:rPr lang="is-IS" baseline="0" dirty="0" smtClean="0"/>
              <a:t> þessara þátt.</a:t>
            </a:r>
          </a:p>
          <a:p>
            <a:pPr>
              <a:buFontTx/>
              <a:buChar char="-"/>
            </a:pPr>
            <a:r>
              <a:rPr lang="is-IS" baseline="0" dirty="0" smtClean="0"/>
              <a:t>  </a:t>
            </a:r>
            <a:r>
              <a:rPr lang="is-IS" dirty="0" smtClean="0"/>
              <a:t>Kröfur samfélagsins.</a:t>
            </a:r>
          </a:p>
          <a:p>
            <a:pPr>
              <a:buFontTx/>
              <a:buChar char="-"/>
            </a:pPr>
            <a:r>
              <a:rPr lang="is-IS" dirty="0" smtClean="0"/>
              <a:t>  Væntingar samfélagsins.</a:t>
            </a:r>
          </a:p>
          <a:p>
            <a:pPr>
              <a:buFontTx/>
              <a:buChar char="-"/>
            </a:pPr>
            <a:r>
              <a:rPr lang="is-IS" dirty="0" smtClean="0"/>
              <a:t>   Erfðir.</a:t>
            </a:r>
          </a:p>
          <a:p>
            <a:pPr>
              <a:buFontTx/>
              <a:buChar char="-"/>
            </a:pPr>
            <a:r>
              <a:rPr lang="is-IS" dirty="0" smtClean="0"/>
              <a:t>  Persónuleiki.</a:t>
            </a:r>
          </a:p>
          <a:p>
            <a:pPr>
              <a:buFontTx/>
              <a:buChar char="-"/>
            </a:pPr>
            <a:r>
              <a:rPr lang="is-IS" dirty="0" smtClean="0"/>
              <a:t>  Fjölskyldan og staða hennar.</a:t>
            </a:r>
          </a:p>
          <a:p>
            <a:pPr>
              <a:buFontTx/>
              <a:buChar char="-"/>
            </a:pPr>
            <a:r>
              <a:rPr lang="is-IS" dirty="0" smtClean="0"/>
              <a:t>  Menning.</a:t>
            </a:r>
          </a:p>
          <a:p>
            <a:pPr>
              <a:buFontTx/>
              <a:buChar char="-"/>
            </a:pPr>
            <a:r>
              <a:rPr lang="is-IS" dirty="0" smtClean="0"/>
              <a:t>  Hefðir.</a:t>
            </a:r>
          </a:p>
          <a:p>
            <a:pPr>
              <a:buFontTx/>
              <a:buChar char="-"/>
            </a:pPr>
            <a:r>
              <a:rPr lang="is-IS" baseline="0" dirty="0" smtClean="0"/>
              <a:t>  Markaðsöflin.  Að verða fá eitthvað, eignast eitthvað ákveðið.  Sbr. “Ég verð að eignast iPhone” eða.......</a:t>
            </a:r>
          </a:p>
          <a:p>
            <a:pPr>
              <a:buFontTx/>
              <a:buNone/>
            </a:pPr>
            <a:r>
              <a:rPr lang="is-IS" baseline="0" dirty="0" smtClean="0"/>
              <a:t>   Ég verð að líta á ákveðin hátt út o.s.frv.</a:t>
            </a:r>
          </a:p>
          <a:p>
            <a:pPr>
              <a:buFontTx/>
              <a:buChar char="-"/>
            </a:pPr>
            <a:r>
              <a:rPr lang="is-IS" baseline="0" dirty="0" smtClean="0"/>
              <a:t>  Samspil margra þátta</a:t>
            </a:r>
          </a:p>
          <a:p>
            <a:pPr>
              <a:buFontTx/>
              <a:buChar char="-"/>
            </a:pPr>
            <a:r>
              <a:rPr lang="is-IS" baseline="0" dirty="0" smtClean="0"/>
              <a:t>  “Ég verð að...”</a:t>
            </a:r>
          </a:p>
          <a:p>
            <a:pPr>
              <a:buFontTx/>
              <a:buChar char="-"/>
            </a:pPr>
            <a:r>
              <a:rPr lang="is-IS" baseline="0" dirty="0" smtClean="0"/>
              <a:t>  Hamingjan er þarna óskilgreind..... </a:t>
            </a:r>
            <a:r>
              <a:rPr lang="en-US" baseline="0" dirty="0" smtClean="0"/>
              <a:t>b</a:t>
            </a:r>
            <a:r>
              <a:rPr lang="is-IS" baseline="0" dirty="0" smtClean="0"/>
              <a:t>akumliggjandi.</a:t>
            </a:r>
          </a:p>
          <a:p>
            <a:pPr>
              <a:buFontTx/>
              <a:buChar char="-"/>
            </a:pPr>
            <a:r>
              <a:rPr lang="is-IS" baseline="0" dirty="0" smtClean="0"/>
              <a:t>  Þarfir... </a:t>
            </a:r>
            <a:r>
              <a:rPr lang="en-US" baseline="0" dirty="0" smtClean="0"/>
              <a:t>l</a:t>
            </a:r>
            <a:r>
              <a:rPr lang="is-IS" baseline="0" dirty="0" smtClean="0"/>
              <a:t>anganir.</a:t>
            </a:r>
            <a:endParaRPr lang="is-IS" dirty="0" smtClean="0"/>
          </a:p>
          <a:p>
            <a:pPr>
              <a:buFontTx/>
              <a:buChar char="-"/>
            </a:pPr>
            <a:endParaRPr lang="is-I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C5DE2F-3F4B-46BC-A5C2-A4328249521E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is-IS" dirty="0" smtClean="0"/>
              <a:t>  Erfðir.</a:t>
            </a:r>
          </a:p>
          <a:p>
            <a:pPr>
              <a:buFontTx/>
              <a:buChar char="-"/>
            </a:pPr>
            <a:r>
              <a:rPr lang="is-IS" dirty="0" smtClean="0"/>
              <a:t>  Persónuleiki.</a:t>
            </a:r>
          </a:p>
          <a:p>
            <a:pPr>
              <a:buFontTx/>
              <a:buChar char="-"/>
            </a:pPr>
            <a:r>
              <a:rPr lang="is-IS" dirty="0" smtClean="0"/>
              <a:t>  Fjölskyldan og staða hennar.</a:t>
            </a:r>
          </a:p>
          <a:p>
            <a:pPr>
              <a:buFontTx/>
              <a:buChar char="-"/>
            </a:pPr>
            <a:r>
              <a:rPr lang="is-IS" dirty="0" smtClean="0"/>
              <a:t>  Menning.</a:t>
            </a:r>
          </a:p>
          <a:p>
            <a:pPr>
              <a:buFontTx/>
              <a:buChar char="-"/>
            </a:pPr>
            <a:r>
              <a:rPr lang="is-IS" dirty="0" smtClean="0"/>
              <a:t>  Hefðir.</a:t>
            </a:r>
          </a:p>
          <a:p>
            <a:pPr>
              <a:buFontTx/>
              <a:buChar char="-"/>
            </a:pPr>
            <a:r>
              <a:rPr lang="is-IS" baseline="0" dirty="0" smtClean="0"/>
              <a:t>  Markaðsöflin.  Að verða fá eitthvað, eignast eitthvað ákveðið.  Sbr. “Ég verð að eignast iPhone” eða.......</a:t>
            </a:r>
          </a:p>
          <a:p>
            <a:pPr>
              <a:buFontTx/>
              <a:buNone/>
            </a:pPr>
            <a:r>
              <a:rPr lang="is-IS" baseline="0" dirty="0" smtClean="0"/>
              <a:t>   Ég verð að líta á ákveðin hátt út o.s.frv.</a:t>
            </a:r>
          </a:p>
          <a:p>
            <a:pPr>
              <a:buFontTx/>
              <a:buChar char="-"/>
            </a:pPr>
            <a:r>
              <a:rPr lang="is-IS" baseline="0" dirty="0" smtClean="0"/>
              <a:t>  Samspil margra þátta</a:t>
            </a:r>
          </a:p>
          <a:p>
            <a:pPr>
              <a:buFontTx/>
              <a:buChar char="-"/>
            </a:pPr>
            <a:r>
              <a:rPr lang="is-IS" baseline="0" dirty="0" smtClean="0"/>
              <a:t>  “Ég verð að...”</a:t>
            </a:r>
          </a:p>
          <a:p>
            <a:pPr>
              <a:buFontTx/>
              <a:buChar char="-"/>
            </a:pPr>
            <a:r>
              <a:rPr lang="is-IS" baseline="0" dirty="0" smtClean="0"/>
              <a:t>  Hamingjan er þarna óskilgreind..... </a:t>
            </a:r>
            <a:r>
              <a:rPr lang="en-US" baseline="0" dirty="0" smtClean="0"/>
              <a:t>b</a:t>
            </a:r>
            <a:r>
              <a:rPr lang="is-IS" baseline="0" dirty="0" smtClean="0"/>
              <a:t>akumliggjandi.</a:t>
            </a:r>
          </a:p>
          <a:p>
            <a:pPr>
              <a:buFontTx/>
              <a:buChar char="-"/>
            </a:pPr>
            <a:r>
              <a:rPr lang="is-IS" baseline="0" dirty="0" smtClean="0"/>
              <a:t>  Þarfir... </a:t>
            </a:r>
            <a:r>
              <a:rPr lang="en-US" baseline="0" dirty="0" smtClean="0"/>
              <a:t>l</a:t>
            </a:r>
            <a:r>
              <a:rPr lang="is-IS" baseline="0" dirty="0" smtClean="0"/>
              <a:t>anganir.</a:t>
            </a:r>
            <a:endParaRPr lang="is-IS" dirty="0" smtClean="0"/>
          </a:p>
          <a:p>
            <a:pPr>
              <a:buFontTx/>
              <a:buChar char="-"/>
            </a:pPr>
            <a:endParaRPr lang="is-I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B6597-E0AB-42B1-9F82-0073F689631B}" type="slidenum">
              <a:rPr lang="en-US"/>
              <a:pPr/>
              <a:t>52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-"/>
            </a:pPr>
            <a:endParaRPr lang="nb-NO" baseline="0" dirty="0" smtClean="0">
              <a:effectLst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B6597-E0AB-42B1-9F82-0073F689631B}" type="slidenum">
              <a:rPr lang="en-US"/>
              <a:pPr/>
              <a:t>54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Væntingar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Skoða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forsendur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væntinga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Hvers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eðlis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eru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væntingar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okkar</a:t>
            </a:r>
            <a:r>
              <a:rPr lang="nb-NO" baseline="0" dirty="0" smtClean="0">
                <a:effectLst/>
              </a:rPr>
              <a:t>?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Gerum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við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okkur</a:t>
            </a:r>
            <a:r>
              <a:rPr lang="nb-NO" baseline="0" dirty="0" smtClean="0">
                <a:effectLst/>
              </a:rPr>
              <a:t> grein </a:t>
            </a:r>
            <a:r>
              <a:rPr lang="nb-NO" baseline="0" dirty="0" err="1" smtClean="0">
                <a:effectLst/>
              </a:rPr>
              <a:t>fyrir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væntingum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okkar</a:t>
            </a:r>
            <a:r>
              <a:rPr lang="nb-NO" baseline="0" dirty="0" smtClean="0">
                <a:effectLst/>
              </a:rPr>
              <a:t> og </a:t>
            </a:r>
            <a:r>
              <a:rPr lang="nb-NO" baseline="0" dirty="0" err="1" smtClean="0">
                <a:effectLst/>
              </a:rPr>
              <a:t>á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hverju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þær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byggjast</a:t>
            </a:r>
            <a:r>
              <a:rPr lang="nb-NO" baseline="0" dirty="0" smtClean="0">
                <a:effectLst/>
              </a:rPr>
              <a:t>?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>
                <a:effectLst/>
              </a:rPr>
              <a:t>Hin </a:t>
            </a:r>
            <a:r>
              <a:rPr lang="nb-NO" baseline="0" dirty="0" err="1" smtClean="0">
                <a:effectLst/>
              </a:rPr>
              <a:t>hliðin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á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væntingum</a:t>
            </a:r>
            <a:r>
              <a:rPr lang="nb-NO" baseline="0" dirty="0" smtClean="0">
                <a:effectLst/>
              </a:rPr>
              <a:t> er </a:t>
            </a:r>
            <a:r>
              <a:rPr lang="nb-NO" baseline="0" dirty="0" err="1" smtClean="0">
                <a:effectLst/>
              </a:rPr>
              <a:t>vonbrygði</a:t>
            </a:r>
            <a:r>
              <a:rPr lang="nb-NO" baseline="0" dirty="0" smtClean="0">
                <a:effectLst/>
              </a:rPr>
              <a:t>.  </a:t>
            </a:r>
            <a:r>
              <a:rPr lang="nb-NO" baseline="0" dirty="0" err="1" smtClean="0">
                <a:effectLst/>
              </a:rPr>
              <a:t>Þegar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vonir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bregðast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>
                <a:effectLst/>
              </a:rPr>
              <a:t>Hin </a:t>
            </a:r>
            <a:r>
              <a:rPr lang="nb-NO" baseline="0" dirty="0" err="1" smtClean="0">
                <a:effectLst/>
              </a:rPr>
              <a:t>hliðin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á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hamingjunni</a:t>
            </a:r>
            <a:r>
              <a:rPr lang="nb-NO" baseline="0" dirty="0" smtClean="0">
                <a:effectLst/>
              </a:rPr>
              <a:t> er </a:t>
            </a:r>
            <a:r>
              <a:rPr lang="nb-NO" baseline="0" dirty="0" err="1" smtClean="0">
                <a:effectLst/>
              </a:rPr>
              <a:t>óhamingja</a:t>
            </a:r>
            <a:r>
              <a:rPr lang="nb-NO" baseline="0" dirty="0" smtClean="0">
                <a:effectLst/>
              </a:rPr>
              <a:t>.  </a:t>
            </a:r>
            <a:r>
              <a:rPr lang="nb-NO" baseline="0" dirty="0" err="1" smtClean="0">
                <a:effectLst/>
              </a:rPr>
              <a:t>Ekki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endilega</a:t>
            </a:r>
            <a:r>
              <a:rPr lang="nb-NO" baseline="0" dirty="0" smtClean="0">
                <a:effectLst/>
              </a:rPr>
              <a:t> svart – </a:t>
            </a:r>
            <a:r>
              <a:rPr lang="nb-NO" baseline="0" dirty="0" err="1" smtClean="0">
                <a:effectLst/>
              </a:rPr>
              <a:t>hvítt</a:t>
            </a:r>
            <a:r>
              <a:rPr lang="nb-NO" baseline="0" dirty="0" smtClean="0">
                <a:effectLst/>
              </a:rPr>
              <a:t>, en </a:t>
            </a:r>
            <a:r>
              <a:rPr lang="nb-NO" baseline="0" dirty="0" err="1" smtClean="0">
                <a:effectLst/>
              </a:rPr>
              <a:t>getur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verið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það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Hamingjan</a:t>
            </a:r>
            <a:r>
              <a:rPr lang="nb-NO" baseline="0" dirty="0" smtClean="0">
                <a:effectLst/>
              </a:rPr>
              <a:t> og </a:t>
            </a:r>
            <a:r>
              <a:rPr lang="nb-NO" baseline="0" dirty="0" err="1" smtClean="0">
                <a:effectLst/>
              </a:rPr>
              <a:t>heilsa</a:t>
            </a:r>
            <a:r>
              <a:rPr lang="nb-NO" baseline="0" dirty="0" smtClean="0">
                <a:effectLst/>
              </a:rPr>
              <a:t>.  </a:t>
            </a:r>
            <a:r>
              <a:rPr lang="nb-NO" baseline="0" dirty="0" err="1" smtClean="0">
                <a:effectLst/>
              </a:rPr>
              <a:t>Áður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átti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ég</a:t>
            </a:r>
            <a:r>
              <a:rPr lang="nb-NO" baseline="0" dirty="0" smtClean="0">
                <a:effectLst/>
              </a:rPr>
              <a:t> marga </a:t>
            </a:r>
            <a:r>
              <a:rPr lang="nb-NO" baseline="0" dirty="0" err="1" smtClean="0">
                <a:effectLst/>
              </a:rPr>
              <a:t>drauma</a:t>
            </a:r>
            <a:r>
              <a:rPr lang="nb-NO" baseline="0" dirty="0" smtClean="0">
                <a:effectLst/>
              </a:rPr>
              <a:t>, en </a:t>
            </a:r>
            <a:r>
              <a:rPr lang="nb-NO" baseline="0" dirty="0" err="1" smtClean="0">
                <a:effectLst/>
              </a:rPr>
              <a:t>nú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á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ég</a:t>
            </a:r>
            <a:r>
              <a:rPr lang="nb-NO" baseline="0" dirty="0" smtClean="0">
                <a:effectLst/>
              </a:rPr>
              <a:t> bara </a:t>
            </a:r>
            <a:r>
              <a:rPr lang="nb-NO" baseline="0" dirty="0" err="1" smtClean="0">
                <a:effectLst/>
              </a:rPr>
              <a:t>einn</a:t>
            </a:r>
            <a:r>
              <a:rPr lang="nb-NO" baseline="0" dirty="0" smtClean="0">
                <a:effectLst/>
              </a:rPr>
              <a:t> – </a:t>
            </a:r>
            <a:r>
              <a:rPr lang="nb-NO" baseline="0" dirty="0" err="1" smtClean="0">
                <a:effectLst/>
              </a:rPr>
              <a:t>það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fá</a:t>
            </a:r>
            <a:r>
              <a:rPr lang="nb-NO" baseline="0" dirty="0" smtClean="0">
                <a:effectLst/>
              </a:rPr>
              <a:t> heisluna </a:t>
            </a:r>
            <a:r>
              <a:rPr lang="nb-NO" baseline="0" dirty="0" err="1" smtClean="0">
                <a:effectLst/>
              </a:rPr>
              <a:t>aftur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Áföll</a:t>
            </a:r>
            <a:r>
              <a:rPr lang="nb-NO" baseline="0" dirty="0" smtClean="0">
                <a:effectLst/>
              </a:rPr>
              <a:t> og </a:t>
            </a:r>
            <a:r>
              <a:rPr lang="nb-NO" baseline="0" dirty="0" err="1" smtClean="0">
                <a:effectLst/>
              </a:rPr>
              <a:t>afleiðngar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þeirra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Hvenær</a:t>
            </a:r>
            <a:r>
              <a:rPr lang="nb-NO" baseline="0" dirty="0" smtClean="0">
                <a:effectLst/>
              </a:rPr>
              <a:t> spyr </a:t>
            </a:r>
            <a:r>
              <a:rPr lang="nb-NO" baseline="0" dirty="0" err="1" smtClean="0">
                <a:effectLst/>
              </a:rPr>
              <a:t>maður</a:t>
            </a:r>
            <a:r>
              <a:rPr lang="nb-NO" baseline="0" dirty="0" smtClean="0">
                <a:effectLst/>
              </a:rPr>
              <a:t> sig </a:t>
            </a:r>
            <a:r>
              <a:rPr lang="nb-NO" baseline="0" dirty="0" err="1" smtClean="0">
                <a:effectLst/>
              </a:rPr>
              <a:t>um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hamingjuna</a:t>
            </a:r>
            <a:r>
              <a:rPr lang="nb-NO" baseline="0" dirty="0" smtClean="0">
                <a:effectLst/>
              </a:rPr>
              <a:t>?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>
                <a:effectLst/>
              </a:rPr>
              <a:t>Er </a:t>
            </a:r>
            <a:r>
              <a:rPr lang="nb-NO" baseline="0" dirty="0" err="1" smtClean="0">
                <a:effectLst/>
              </a:rPr>
              <a:t>ég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hamingjusamur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Allir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vilja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vera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hamingusamir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Öll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viljum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við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vera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hamingjusöm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endParaRPr lang="nb-NO" baseline="0" dirty="0" smtClean="0">
              <a:effectLst/>
            </a:endParaRPr>
          </a:p>
          <a:p>
            <a:pPr marL="171450" indent="-171450">
              <a:buFontTx/>
              <a:buChar char="-"/>
            </a:pPr>
            <a:endParaRPr lang="nb-NO" baseline="0" dirty="0" smtClean="0">
              <a:effectLst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Lykke</a:t>
            </a:r>
            <a:endParaRPr lang="en-US" sz="1200" b="1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du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alltid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glad,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eller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ofte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trist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? I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så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fall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det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trolig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medfødt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Genene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bestemmer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stor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grad den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grunnleggende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følelsen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av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lykke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melder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VG.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–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Noen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mennesker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ut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til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å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være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født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fornøyde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enn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andre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sier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forsker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Ragnhild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Bang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Nes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ved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Nasjonalt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folkehelseinstitutt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Psykologen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står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bak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en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ny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doktorgrad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som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viser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at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stabiliteten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lykke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over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tid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eller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gjennomsnittsnivået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av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lykke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og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tilfredshet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sterkt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påvirket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av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gener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pPr marL="171450" indent="-171450">
              <a:buFontTx/>
              <a:buChar char="-"/>
            </a:pPr>
            <a:endParaRPr lang="nb-NO" baseline="0" dirty="0" smtClean="0">
              <a:effectLst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CD91CD-8A61-48E2-B49A-39895076D6EF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s-IS" dirty="0" smtClean="0">
              <a:solidFill>
                <a:srgbClr val="FCA6B2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B6597-E0AB-42B1-9F82-0073F689631B}" type="slidenum">
              <a:rPr lang="en-US"/>
              <a:pPr/>
              <a:t>56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-"/>
            </a:pPr>
            <a:endParaRPr lang="nb-NO" baseline="0" dirty="0" smtClean="0">
              <a:effectLst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B6597-E0AB-42B1-9F82-0073F689631B}" type="slidenum">
              <a:rPr lang="en-US"/>
              <a:pPr/>
              <a:t>57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Ekkert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kemur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fyrir</a:t>
            </a:r>
            <a:r>
              <a:rPr lang="nb-NO" baseline="0" dirty="0" smtClean="0">
                <a:effectLst/>
              </a:rPr>
              <a:t> mig… </a:t>
            </a:r>
            <a:r>
              <a:rPr lang="nb-NO" baseline="0" dirty="0" err="1" smtClean="0">
                <a:effectLst/>
              </a:rPr>
              <a:t>eða</a:t>
            </a:r>
            <a:r>
              <a:rPr lang="nb-NO" baseline="0" dirty="0" smtClean="0">
                <a:effectLst/>
              </a:rPr>
              <a:t>?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Lífið</a:t>
            </a:r>
            <a:r>
              <a:rPr lang="nb-NO" baseline="0" dirty="0" smtClean="0">
                <a:effectLst/>
              </a:rPr>
              <a:t> er </a:t>
            </a:r>
            <a:r>
              <a:rPr lang="nb-NO" baseline="0" dirty="0" err="1" smtClean="0">
                <a:effectLst/>
              </a:rPr>
              <a:t>nú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ekki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alltaf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réttlátt</a:t>
            </a:r>
            <a:r>
              <a:rPr lang="nb-NO" baseline="0" dirty="0" smtClean="0">
                <a:effectLst/>
              </a:rPr>
              <a:t>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B6597-E0AB-42B1-9F82-0073F689631B}" type="slidenum">
              <a:rPr lang="en-US"/>
              <a:pPr/>
              <a:t>59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-"/>
            </a:pPr>
            <a:endParaRPr lang="nb-NO" baseline="0" dirty="0" smtClean="0">
              <a:effectLst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B6597-E0AB-42B1-9F82-0073F689631B}" type="slidenum">
              <a:rPr lang="en-US"/>
              <a:pPr/>
              <a:t>60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-"/>
            </a:pPr>
            <a:endParaRPr lang="nb-NO" baseline="0" dirty="0" smtClean="0">
              <a:effectLst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51670"/>
            <a:ext cx="2971800" cy="45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BCB7C75-FAD3-4751-A10A-575574564E8B}" type="slidenum">
              <a:rPr lang="en-US" sz="1200">
                <a:latin typeface="Times New Roman" charset="0"/>
              </a:rPr>
              <a:pPr algn="r"/>
              <a:t>4</a:t>
            </a:fld>
            <a:endParaRPr lang="en-US" sz="120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</a:t>
            </a:r>
            <a:endParaRPr lang="is-IS" sz="800" b="0" u="none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B6597-E0AB-42B1-9F82-0073F689631B}" type="slidenum">
              <a:rPr lang="en-US"/>
              <a:pPr/>
              <a:t>61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-"/>
            </a:pPr>
            <a:endParaRPr lang="nb-NO" baseline="0" dirty="0" smtClean="0">
              <a:effectLst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Fjárhagur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mikilvægi</a:t>
            </a:r>
            <a:r>
              <a:rPr lang="en-US" dirty="0" smtClean="0"/>
              <a:t> </a:t>
            </a:r>
            <a:r>
              <a:rPr lang="en-US" dirty="0" err="1" smtClean="0"/>
              <a:t>hans</a:t>
            </a:r>
            <a:r>
              <a:rPr lang="en-US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18 </a:t>
            </a:r>
            <a:r>
              <a:rPr lang="en-US" baseline="0" dirty="0" err="1" smtClean="0"/>
              <a:t>kílómetrar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fjarlægð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munur</a:t>
            </a:r>
            <a:r>
              <a:rPr lang="en-US" baseline="0" dirty="0" smtClean="0"/>
              <a:t> á </a:t>
            </a:r>
            <a:r>
              <a:rPr lang="en-US" baseline="0" dirty="0" err="1" smtClean="0"/>
              <a:t>lífslíkum</a:t>
            </a:r>
            <a:r>
              <a:rPr lang="en-US" baseline="0" dirty="0" smtClean="0"/>
              <a:t> 28 </a:t>
            </a:r>
            <a:r>
              <a:rPr lang="en-US" baseline="0" dirty="0" err="1" smtClean="0"/>
              <a:t>ár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Aukining</a:t>
            </a:r>
            <a:r>
              <a:rPr lang="en-US" baseline="0" dirty="0" smtClean="0"/>
              <a:t> á </a:t>
            </a:r>
            <a:r>
              <a:rPr lang="en-US" baseline="0" dirty="0" err="1" smtClean="0"/>
              <a:t>þunglyndi</a:t>
            </a:r>
            <a:r>
              <a:rPr lang="en-US" baseline="0" dirty="0" smtClean="0"/>
              <a:t> á </a:t>
            </a:r>
            <a:r>
              <a:rPr lang="en-US" baseline="0" dirty="0" err="1" smtClean="0"/>
              <a:t>vesturlöndum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Auður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hamingja</a:t>
            </a:r>
            <a:r>
              <a:rPr lang="en-US" baseline="0" dirty="0" smtClean="0"/>
              <a:t>.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Skiptir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mál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hvers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eintak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maður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Heilsa</a:t>
            </a:r>
            <a:r>
              <a:rPr lang="en-US" baseline="0" dirty="0" smtClean="0"/>
              <a:t>.  </a:t>
            </a:r>
            <a:r>
              <a:rPr lang="en-US" baseline="0" dirty="0" err="1" smtClean="0"/>
              <a:t>Ef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maður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alvarlega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veikur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þá</a:t>
            </a:r>
            <a:r>
              <a:rPr lang="en-US" baseline="0" dirty="0" smtClean="0"/>
              <a:t> á </a:t>
            </a:r>
            <a:r>
              <a:rPr lang="en-US" baseline="0" dirty="0" err="1" smtClean="0"/>
              <a:t>maður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sér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ósk</a:t>
            </a:r>
            <a:r>
              <a:rPr lang="en-US" baseline="0" dirty="0" smtClean="0"/>
              <a:t>.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Félagslegur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stuðningur</a:t>
            </a:r>
            <a:r>
              <a:rPr lang="en-US" baseline="0" dirty="0" smtClean="0"/>
              <a:t>.  </a:t>
            </a:r>
            <a:r>
              <a:rPr lang="en-US" baseline="0" dirty="0" err="1" smtClean="0"/>
              <a:t>Gríðararlega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mikilvægur</a:t>
            </a:r>
            <a:r>
              <a:rPr lang="en-US" baseline="0" dirty="0" smtClean="0"/>
              <a:t> á </a:t>
            </a:r>
            <a:r>
              <a:rPr lang="en-US" baseline="0" dirty="0" err="1" smtClean="0"/>
              <a:t>margan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hátt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B75F1-9187-4A5B-845B-833073BCA80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886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B6597-E0AB-42B1-9F82-0073F689631B}" type="slidenum">
              <a:rPr lang="en-US"/>
              <a:pPr/>
              <a:t>63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nb-NO" baseline="0" dirty="0" smtClean="0">
                <a:effectLst/>
              </a:rPr>
              <a:t>Stöldrum við.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>
                <a:effectLst/>
              </a:rPr>
              <a:t>Okkur er það holt að skoða fyrirbærið hamingjuna.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Skoðum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okkar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líf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Skoðum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okkar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vonir</a:t>
            </a:r>
            <a:r>
              <a:rPr lang="nb-NO" baseline="0" dirty="0" smtClean="0">
                <a:effectLst/>
              </a:rPr>
              <a:t> og </a:t>
            </a:r>
            <a:r>
              <a:rPr lang="nb-NO" baseline="0" dirty="0" err="1" smtClean="0">
                <a:effectLst/>
              </a:rPr>
              <a:t>væntingar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Skoðum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forsendur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væntinga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okkar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err="1" smtClean="0">
                <a:effectLst/>
              </a:rPr>
              <a:t>Það</a:t>
            </a:r>
            <a:r>
              <a:rPr lang="nb-NO" baseline="0" dirty="0" smtClean="0">
                <a:effectLst/>
              </a:rPr>
              <a:t> er </a:t>
            </a:r>
            <a:r>
              <a:rPr lang="nb-NO" baseline="0" dirty="0" err="1" smtClean="0">
                <a:effectLst/>
              </a:rPr>
              <a:t>farsælt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skoða</a:t>
            </a:r>
            <a:r>
              <a:rPr lang="nb-NO" baseline="0" dirty="0" smtClean="0">
                <a:effectLst/>
              </a:rPr>
              <a:t> og velta </a:t>
            </a:r>
            <a:r>
              <a:rPr lang="nb-NO" baseline="0" dirty="0" err="1" smtClean="0">
                <a:effectLst/>
              </a:rPr>
              <a:t>vöngum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yfir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því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hvað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fellst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í</a:t>
            </a:r>
            <a:r>
              <a:rPr lang="nb-NO" baseline="0" dirty="0" smtClean="0">
                <a:effectLst/>
              </a:rPr>
              <a:t> </a:t>
            </a:r>
            <a:r>
              <a:rPr lang="nb-NO" baseline="0" dirty="0" err="1" smtClean="0">
                <a:effectLst/>
              </a:rPr>
              <a:t>hamingjunni</a:t>
            </a:r>
            <a:r>
              <a:rPr lang="nb-NO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>
                <a:effectLst/>
              </a:rPr>
              <a:t>Ræktum eigin garð.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>
                <a:effectLst/>
              </a:rPr>
              <a:t>Að gefa sér tíma – besta gjöfin.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B6597-E0AB-42B1-9F82-0073F689631B}" type="slidenum">
              <a:rPr lang="en-US"/>
              <a:pPr/>
              <a:t>64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nb-NO" baseline="0" dirty="0" smtClean="0">
                <a:effectLst/>
              </a:rPr>
              <a:t>Að staldra við.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>
                <a:effectLst/>
              </a:rPr>
              <a:t>Gefa sér tíma.</a:t>
            </a:r>
          </a:p>
          <a:p>
            <a:pPr marL="171450" indent="-171450">
              <a:buFontTx/>
              <a:buChar char="-"/>
            </a:pPr>
            <a:r>
              <a:rPr lang="nb-NO" baseline="0" dirty="0" smtClean="0">
                <a:effectLst/>
              </a:rPr>
              <a:t>Fara yfir það jákvæð sem hefur gerst.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B6597-E0AB-42B1-9F82-0073F689631B}" type="slidenum">
              <a:rPr lang="en-US"/>
              <a:pPr/>
              <a:t>65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-"/>
            </a:pPr>
            <a:endParaRPr lang="nb-NO" baseline="0" dirty="0" smtClean="0">
              <a:effectLst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51670"/>
            <a:ext cx="2971800" cy="45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BCB7C75-FAD3-4751-A10A-575574564E8B}" type="slidenum">
              <a:rPr lang="en-US" sz="1200">
                <a:latin typeface="Times New Roman" charset="0"/>
              </a:rPr>
              <a:pPr algn="r"/>
              <a:t>5</a:t>
            </a:fld>
            <a:endParaRPr lang="en-US" sz="120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endParaRPr lang="is-IS" sz="800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Hmingju</a:t>
            </a:r>
            <a:r>
              <a:rPr lang="en-US" baseline="0" dirty="0" err="1" smtClean="0"/>
              <a:t>uppskriftirnar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nánast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jafnmargar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mörg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Hér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útlenska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Heill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hellingur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kyns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uppskriftum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B75F1-9187-4A5B-845B-833073BCA80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57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51670"/>
            <a:ext cx="2971800" cy="45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BCB7C75-FAD3-4751-A10A-575574564E8B}" type="slidenum">
              <a:rPr lang="en-US" sz="1200">
                <a:latin typeface="Times New Roman" charset="0"/>
              </a:rPr>
              <a:pPr algn="r"/>
              <a:t>7</a:t>
            </a:fld>
            <a:endParaRPr lang="en-US" sz="120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Leitin að hamingjunni.</a:t>
            </a:r>
          </a:p>
          <a:p>
            <a:pPr>
              <a:buFontTx/>
              <a:buChar char="-"/>
            </a:pPr>
            <a:r>
              <a:rPr lang="is-IS" sz="800" b="0" u="none" baseline="0" dirty="0" smtClean="0">
                <a:latin typeface="Arial" charset="0"/>
              </a:rPr>
              <a:t>  Skilningur okkar á hamingjunni.</a:t>
            </a:r>
            <a:endParaRPr lang="is-IS" sz="800" b="0" u="none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51670"/>
            <a:ext cx="2971800" cy="45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BCB7C75-FAD3-4751-A10A-575574564E8B}" type="slidenum">
              <a:rPr lang="en-US" sz="1200">
                <a:latin typeface="Times New Roman" charset="0"/>
              </a:rPr>
              <a:pPr algn="r"/>
              <a:t>8</a:t>
            </a:fld>
            <a:endParaRPr lang="en-US" sz="120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</a:t>
            </a:r>
            <a:endParaRPr lang="is-IS" sz="800" b="0" u="none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51670"/>
            <a:ext cx="2971800" cy="45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BCB7C75-FAD3-4751-A10A-575574564E8B}" type="slidenum">
              <a:rPr lang="en-US" sz="1200">
                <a:latin typeface="Times New Roman" charset="0"/>
              </a:rPr>
              <a:pPr algn="r"/>
              <a:t>9</a:t>
            </a:fld>
            <a:endParaRPr lang="en-US" sz="120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Sama hver við erum.</a:t>
            </a:r>
          </a:p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Sama hversu gömul við erum.</a:t>
            </a:r>
          </a:p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Sama hvar búum.</a:t>
            </a:r>
          </a:p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Það er sama hvort X (einhver í salnum) sé þriggja ára eða nítíu og þriggja ára.  Alkóhólisti eða....</a:t>
            </a:r>
          </a:p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Það væri gott ef vitneskjan um þetta væri meira almenn og viðurkennd.</a:t>
            </a:r>
          </a:p>
          <a:p>
            <a:pPr>
              <a:buFontTx/>
              <a:buNone/>
            </a:pPr>
            <a:endParaRPr lang="is-IS" sz="800" baseline="0" dirty="0" smtClean="0">
              <a:latin typeface="Arial" charset="0"/>
            </a:endParaRPr>
          </a:p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Mikilvægt varðandi foreldrafærni.</a:t>
            </a:r>
          </a:p>
          <a:p>
            <a:pPr>
              <a:buFontTx/>
              <a:buChar char="-"/>
            </a:pPr>
            <a:r>
              <a:rPr lang="is-IS" sz="800" baseline="0" dirty="0" smtClean="0">
                <a:latin typeface="Arial" charset="0"/>
              </a:rPr>
              <a:t>  </a:t>
            </a:r>
            <a:r>
              <a:rPr lang="is-IS" sz="800" b="1" u="sng" baseline="0" dirty="0" smtClean="0">
                <a:latin typeface="Arial" charset="0"/>
              </a:rPr>
              <a:t>Að þekkja mannlegar þarfir, eigin og annarra – að geta sett sig í spor annarra.</a:t>
            </a:r>
          </a:p>
          <a:p>
            <a:pPr>
              <a:buFontTx/>
              <a:buChar char="-"/>
            </a:pPr>
            <a:r>
              <a:rPr lang="is-IS" sz="800" b="1" u="none" baseline="0" dirty="0" smtClean="0">
                <a:latin typeface="Arial" charset="0"/>
              </a:rPr>
              <a:t>  </a:t>
            </a:r>
            <a:r>
              <a:rPr lang="is-IS" sz="800" b="1" u="sng" baseline="0" dirty="0" smtClean="0">
                <a:latin typeface="Arial" charset="0"/>
              </a:rPr>
              <a:t>Þarfir </a:t>
            </a:r>
            <a:r>
              <a:rPr lang="is-IS" sz="800" b="1" u="none" baseline="0" dirty="0" smtClean="0">
                <a:latin typeface="Arial" charset="0"/>
              </a:rPr>
              <a:t>–</a:t>
            </a:r>
            <a:r>
              <a:rPr lang="is-IS" sz="800" b="1" u="sng" baseline="0" dirty="0" smtClean="0">
                <a:latin typeface="Arial" charset="0"/>
              </a:rPr>
              <a:t> ætti að vera almenn þekking</a:t>
            </a:r>
            <a:r>
              <a:rPr lang="is-IS" sz="800" b="1" u="none" baseline="0" dirty="0" smtClean="0">
                <a:latin typeface="Arial" charset="0"/>
              </a:rPr>
              <a:t>.   </a:t>
            </a:r>
            <a:r>
              <a:rPr lang="is-IS" sz="800" b="0" u="none" baseline="0" dirty="0" smtClean="0">
                <a:latin typeface="Arial" charset="0"/>
              </a:rPr>
              <a:t>Lífið væri léttara ef það væri meira upp á yfirborðinu</a:t>
            </a:r>
          </a:p>
          <a:p>
            <a:pPr>
              <a:buFontTx/>
              <a:buNone/>
            </a:pPr>
            <a:r>
              <a:rPr lang="is-IS" sz="800" b="0" u="none" baseline="0" dirty="0" smtClean="0">
                <a:latin typeface="Arial" charset="0"/>
              </a:rPr>
              <a:t>  hvað það er að vera manneskja og með allar sínar þarfir og líðan.</a:t>
            </a:r>
            <a:endParaRPr lang="is-IS" sz="800" b="0" u="none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F6A92-48E3-495E-A33B-4A4AEBAAC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05F82-E999-4B42-B7BF-784EE4C6B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426AC-E004-4DF7-8F6E-7DC2651F7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2BAAB-B159-4A1D-82C8-CD3CB4EEE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D8E4D-A9B6-46C3-AEAB-6200DBDDE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B4EBE-29E7-460E-8C97-98E60E124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C884E-B209-4826-B279-36791D38E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1BD91-48E9-43AE-80A7-A96DC422A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64AD0-D226-41E6-9439-4D144081E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04C84-CEFC-4D52-81AA-83EC36D1B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s-I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3C840-94D5-4A07-8B0A-389BDF306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fld id="{C6CC833B-E869-452C-81AC-C4B3BAA90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hyperlink" Target="http://legacycreative.gettyimages.com/source/Search/52','52','1','" TargetMode="External"/><Relationship Id="rId18" Type="http://schemas.openxmlformats.org/officeDocument/2006/relationships/image" Target="../media/image33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0.jpeg"/><Relationship Id="rId17" Type="http://schemas.openxmlformats.org/officeDocument/2006/relationships/hyperlink" Target="http://legacycreative.gettyimages.com/source/Search/156','36','1','" TargetMode="Externa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2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hyperlink" Target="http://legacycreative.gettyimages.com/source/Search/12','12','1','" TargetMode="External"/><Relationship Id="rId5" Type="http://schemas.openxmlformats.org/officeDocument/2006/relationships/image" Target="../media/image24.jpeg"/><Relationship Id="rId15" Type="http://schemas.openxmlformats.org/officeDocument/2006/relationships/hyperlink" Target="http://legacycreative.gettyimages.com/source/Search/141','21','1','" TargetMode="External"/><Relationship Id="rId10" Type="http://schemas.openxmlformats.org/officeDocument/2006/relationships/image" Target="../media/image29.jpeg"/><Relationship Id="rId19" Type="http://schemas.openxmlformats.org/officeDocument/2006/relationships/hyperlink" Target="http://legacycreative.gettyimages.com/source/Search/347','47','1','" TargetMode="External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472374" y="3852368"/>
            <a:ext cx="2251754" cy="65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Hamingjan</a:t>
            </a:r>
            <a:endParaRPr lang="nb-NO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3599892" y="6495147"/>
            <a:ext cx="19442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ts val="1200"/>
              </a:lnSpc>
            </a:pPr>
            <a:r>
              <a:rPr lang="is-IS" sz="1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Lárus H. Blöndal, </a:t>
            </a:r>
            <a:r>
              <a:rPr lang="is-IS" sz="1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sálfræðingur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9396536" y="1797645"/>
            <a:ext cx="5617209" cy="343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Eitthvað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meginmarkmið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lífsins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 </a:t>
            </a:r>
          </a:p>
          <a:p>
            <a:pPr algn="l">
              <a:lnSpc>
                <a:spcPts val="3200"/>
              </a:lnSpc>
            </a:pP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Að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vera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foreldri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>
              <a:lnSpc>
                <a:spcPts val="3200"/>
              </a:lnSpc>
            </a:pP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Mínar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eigin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hugmyndir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um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meginverkefni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>
              <a:lnSpc>
                <a:spcPts val="3200"/>
              </a:lnSpc>
            </a:pP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Lífsins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>
              <a:lnSpc>
                <a:spcPts val="3200"/>
              </a:lnSpc>
            </a:pP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Áföll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minna </a:t>
            </a: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iðulega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forgangs-</a:t>
            </a:r>
          </a:p>
          <a:p>
            <a:pPr algn="l">
              <a:lnSpc>
                <a:spcPts val="3200"/>
              </a:lnSpc>
            </a:pP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röðun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lífsins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>
              <a:lnSpc>
                <a:spcPts val="3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3200"/>
              </a:lnSpc>
            </a:pP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nb-NO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2483768" y="-1104230"/>
            <a:ext cx="4353742" cy="220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lnSpc>
                <a:spcPts val="3200"/>
              </a:lnSpc>
              <a:buFontTx/>
              <a:buChar char="-"/>
            </a:pP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Hamingjar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er </a:t>
            </a: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oft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bara </a:t>
            </a: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þarna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l">
              <a:lnSpc>
                <a:spcPts val="3200"/>
              </a:lnSpc>
              <a:buFontTx/>
              <a:buChar char="-"/>
            </a:pP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Við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hugsum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oft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ekki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um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hana</a:t>
            </a:r>
            <a:r>
              <a:rPr lang="nb-NO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l">
              <a:lnSpc>
                <a:spcPts val="3200"/>
              </a:lnSpc>
              <a:buFontTx/>
              <a:buChar char="-"/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3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3200"/>
              </a:lnSpc>
            </a:pPr>
            <a:endParaRPr lang="nb-NO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alphaModFix amt="62000"/>
          </a:blip>
          <a:srcRect/>
          <a:stretch>
            <a:fillRect/>
          </a:stretch>
        </p:blipFill>
        <p:spPr bwMode="auto">
          <a:xfrm rot="17859169">
            <a:off x="7865234" y="5274074"/>
            <a:ext cx="1779287" cy="23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19100" dist="165100" dir="8100000" algn="tr" rotWithShape="0">
              <a:schemeClr val="tx1">
                <a:alpha val="40000"/>
              </a:scheme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-10135374" y="270726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62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88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315416"/>
            <a:ext cx="9217968" cy="1390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8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621" r="1067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2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586" r="35179"/>
          <a:stretch/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8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252" b="7640"/>
          <a:stretch/>
        </p:blipFill>
        <p:spPr>
          <a:xfrm>
            <a:off x="467544" y="0"/>
            <a:ext cx="763284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73216" y="2708920"/>
            <a:ext cx="3759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6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1691680" y="2540650"/>
            <a:ext cx="5760640" cy="31700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is-IS" sz="2000" dirty="0" smtClean="0">
                <a:solidFill>
                  <a:srgbClr val="AED5F8"/>
                </a:solidFill>
                <a:latin typeface="Arial" charset="0"/>
              </a:rPr>
              <a:t>Ástúð   Vellíðan  Traust</a:t>
            </a:r>
          </a:p>
          <a:p>
            <a:pPr algn="ctr">
              <a:lnSpc>
                <a:spcPts val="3000"/>
              </a:lnSpc>
            </a:pPr>
            <a:r>
              <a:rPr lang="is-IS" sz="2000" dirty="0" smtClean="0">
                <a:solidFill>
                  <a:srgbClr val="AED5F8"/>
                </a:solidFill>
                <a:latin typeface="Arial" charset="0"/>
              </a:rPr>
              <a:t>Stuðningur    Umhyggja    Tengsl</a:t>
            </a:r>
          </a:p>
          <a:p>
            <a:pPr algn="ctr">
              <a:lnSpc>
                <a:spcPts val="3000"/>
              </a:lnSpc>
            </a:pPr>
            <a:r>
              <a:rPr lang="is-IS" sz="2000" dirty="0" smtClean="0">
                <a:solidFill>
                  <a:srgbClr val="AED5F8"/>
                </a:solidFill>
                <a:latin typeface="Arial" charset="0"/>
              </a:rPr>
              <a:t>Virðing   Aðhald   Aðdáun   Velgengi</a:t>
            </a:r>
          </a:p>
          <a:p>
            <a:pPr algn="ctr">
              <a:lnSpc>
                <a:spcPts val="3000"/>
              </a:lnSpc>
            </a:pPr>
            <a:r>
              <a:rPr lang="is-IS" sz="2000" dirty="0" smtClean="0">
                <a:solidFill>
                  <a:srgbClr val="AED5F8"/>
                </a:solidFill>
                <a:latin typeface="Arial" charset="0"/>
              </a:rPr>
              <a:t>Öryggi   Framtíðarsýn   Hjálpa   Vissa   Von</a:t>
            </a:r>
          </a:p>
          <a:p>
            <a:pPr algn="ctr">
              <a:lnSpc>
                <a:spcPts val="3000"/>
              </a:lnSpc>
            </a:pPr>
            <a:r>
              <a:rPr lang="is-IS" sz="2000" dirty="0" smtClean="0">
                <a:solidFill>
                  <a:srgbClr val="AED5F8"/>
                </a:solidFill>
                <a:latin typeface="Arial" charset="0"/>
              </a:rPr>
              <a:t>Fyrirsjáanleiki   Að standa sig   Skilningur</a:t>
            </a:r>
          </a:p>
          <a:p>
            <a:pPr algn="ctr">
              <a:lnSpc>
                <a:spcPts val="3000"/>
              </a:lnSpc>
            </a:pPr>
            <a:r>
              <a:rPr lang="is-IS" sz="2000" dirty="0" smtClean="0">
                <a:solidFill>
                  <a:srgbClr val="AED5F8"/>
                </a:solidFill>
                <a:latin typeface="Arial" charset="0"/>
              </a:rPr>
              <a:t>Athygli   Húsnæði   Aðstoð   Fæði</a:t>
            </a:r>
          </a:p>
          <a:p>
            <a:pPr algn="ctr">
              <a:lnSpc>
                <a:spcPts val="3000"/>
              </a:lnSpc>
            </a:pPr>
            <a:r>
              <a:rPr lang="is-IS" sz="2000" dirty="0" smtClean="0">
                <a:solidFill>
                  <a:srgbClr val="AED5F8"/>
                </a:solidFill>
                <a:latin typeface="Arial" charset="0"/>
              </a:rPr>
              <a:t>Fyrirsjáanleiki  Góð heilsa</a:t>
            </a:r>
          </a:p>
          <a:p>
            <a:pPr algn="ctr">
              <a:lnSpc>
                <a:spcPts val="3000"/>
              </a:lnSpc>
            </a:pPr>
            <a:r>
              <a:rPr lang="is-IS" sz="2000" dirty="0" smtClean="0">
                <a:solidFill>
                  <a:srgbClr val="AED5F8"/>
                </a:solidFill>
                <a:latin typeface="Arial" charset="0"/>
              </a:rPr>
              <a:t>Örvun    </a:t>
            </a:r>
            <a:endParaRPr lang="en-US" sz="3200" dirty="0">
              <a:solidFill>
                <a:srgbClr val="AED5F8"/>
              </a:solidFill>
              <a:latin typeface="Arial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717540" y="1916832"/>
            <a:ext cx="3708920" cy="65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Þarfir</a:t>
            </a:r>
            <a:endParaRPr lang="nb-NO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3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131547" y="4293096"/>
            <a:ext cx="2880907" cy="147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200"/>
              </a:lnSpc>
            </a:pPr>
            <a:endParaRPr lang="nb-NO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Hamingjan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er </a:t>
            </a:r>
          </a:p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tilfinning</a:t>
            </a:r>
            <a:endParaRPr lang="nb-NO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3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996698" y="4305733"/>
            <a:ext cx="3150604" cy="142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Við erum </a:t>
            </a:r>
          </a:p>
          <a:p>
            <a:pPr algn="l">
              <a:lnSpc>
                <a:spcPts val="3200"/>
              </a:lnSpc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fyrst og fremst tilfinningaverur</a:t>
            </a:r>
          </a:p>
          <a:p>
            <a:pPr algn="ctr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4429000" y="4005064"/>
            <a:ext cx="3708920" cy="106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Endurspeglar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ekki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mínar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skoðanir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-4501008" y="1772816"/>
            <a:ext cx="3726668" cy="188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Til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að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átta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okkur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betur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hamingjunni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þá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…..</a:t>
            </a:r>
          </a:p>
          <a:p>
            <a:pPr algn="ctr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12560" y="590389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b="1" dirty="0" err="1" smtClean="0">
                <a:latin typeface="Comic Sans MS" pitchFamily="66" charset="0"/>
                <a:cs typeface="Times New Roman" pitchFamily="18" charset="0"/>
              </a:rPr>
              <a:t>Mikilvægi</a:t>
            </a:r>
            <a:r>
              <a:rPr lang="en-GB" b="1" dirty="0" smtClean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b="1" dirty="0" err="1" smtClean="0">
                <a:latin typeface="Comic Sans MS" pitchFamily="66" charset="0"/>
                <a:cs typeface="Times New Roman" pitchFamily="18" charset="0"/>
              </a:rPr>
              <a:t>þess</a:t>
            </a:r>
            <a:r>
              <a:rPr lang="en-GB" b="1" dirty="0" smtClean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b="1" dirty="0" err="1" smtClean="0">
                <a:latin typeface="Comic Sans MS" pitchFamily="66" charset="0"/>
                <a:cs typeface="Times New Roman" pitchFamily="18" charset="0"/>
              </a:rPr>
              <a:t>að</a:t>
            </a:r>
            <a:r>
              <a:rPr lang="en-GB" b="1" dirty="0" smtClean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b="1" dirty="0" err="1" smtClean="0">
                <a:latin typeface="Comic Sans MS" pitchFamily="66" charset="0"/>
                <a:cs typeface="Times New Roman" pitchFamily="18" charset="0"/>
              </a:rPr>
              <a:t>eiga</a:t>
            </a:r>
            <a:endParaRPr lang="en-GB" b="1" dirty="0" smtClean="0">
              <a:latin typeface="Comic Sans MS" pitchFamily="66" charset="0"/>
              <a:cs typeface="Times New Roman" pitchFamily="18" charset="0"/>
            </a:endParaRPr>
          </a:p>
          <a:p>
            <a:pPr algn="l"/>
            <a:r>
              <a:rPr lang="en-GB" b="1" dirty="0" err="1" smtClean="0">
                <a:latin typeface="Comic Sans MS" pitchFamily="66" charset="0"/>
                <a:cs typeface="Times New Roman" pitchFamily="18" charset="0"/>
              </a:rPr>
              <a:t>sér</a:t>
            </a:r>
            <a:r>
              <a:rPr lang="en-GB" b="1" dirty="0" smtClean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b="1" dirty="0" err="1" smtClean="0">
                <a:latin typeface="Comic Sans MS" pitchFamily="66" charset="0"/>
                <a:cs typeface="Times New Roman" pitchFamily="18" charset="0"/>
              </a:rPr>
              <a:t>drauma</a:t>
            </a:r>
            <a:r>
              <a:rPr lang="en-GB" b="1" dirty="0" smtClean="0">
                <a:latin typeface="Comic Sans MS" pitchFamily="66" charset="0"/>
                <a:cs typeface="Times New Roman" pitchFamily="18" charset="0"/>
              </a:rPr>
              <a:t>. Mikael </a:t>
            </a:r>
            <a:r>
              <a:rPr lang="en-GB" b="1" dirty="0" err="1" smtClean="0">
                <a:latin typeface="Comic Sans MS" pitchFamily="66" charset="0"/>
                <a:cs typeface="Times New Roman" pitchFamily="18" charset="0"/>
              </a:rPr>
              <a:t>Andersson</a:t>
            </a:r>
            <a:r>
              <a:rPr lang="en-GB" b="1" dirty="0" smtClean="0">
                <a:latin typeface="Comic Sans MS" pitchFamily="66" charset="0"/>
                <a:cs typeface="Times New Roman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8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578" t="6699" r="30199" b="12416"/>
          <a:stretch/>
        </p:blipFill>
        <p:spPr>
          <a:xfrm>
            <a:off x="0" y="-2331640"/>
            <a:ext cx="9144000" cy="94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2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-99392"/>
            <a:ext cx="11361249" cy="760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717786" y="4293096"/>
            <a:ext cx="3708428" cy="147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Ef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eitthvað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er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ekki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til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Goggle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þá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er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það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ekki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til!</a:t>
            </a:r>
          </a:p>
          <a:p>
            <a:pPr algn="ctr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419872" y="5519938"/>
            <a:ext cx="1656184" cy="34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</a:pPr>
            <a:r>
              <a:rPr lang="nb-NO" sz="1400" dirty="0" smtClean="0">
                <a:solidFill>
                  <a:srgbClr val="AED5F8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nb-NO" sz="1400" dirty="0" err="1" smtClean="0">
                <a:solidFill>
                  <a:srgbClr val="AED5F8"/>
                </a:solidFill>
                <a:latin typeface="Arial" pitchFamily="34" charset="0"/>
                <a:cs typeface="Arial" pitchFamily="34" charset="0"/>
              </a:rPr>
              <a:t>Íslenskur</a:t>
            </a:r>
            <a:r>
              <a:rPr lang="nb-NO" sz="1400" dirty="0" smtClean="0">
                <a:solidFill>
                  <a:srgbClr val="AED5F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1400" dirty="0" err="1" smtClean="0">
                <a:solidFill>
                  <a:srgbClr val="AED5F8"/>
                </a:solidFill>
                <a:latin typeface="Arial" pitchFamily="34" charset="0"/>
                <a:cs typeface="Arial" pitchFamily="34" charset="0"/>
              </a:rPr>
              <a:t>unglingur</a:t>
            </a:r>
            <a:r>
              <a:rPr lang="nb-NO" sz="1400" dirty="0" smtClean="0">
                <a:solidFill>
                  <a:srgbClr val="AED5F8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2776" y="-2691680"/>
            <a:ext cx="15459345" cy="109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0421" y="-2979712"/>
            <a:ext cx="14443221" cy="144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11058"/>
            <a:ext cx="10840296" cy="725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879016" y="3083650"/>
            <a:ext cx="3637200" cy="264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Mikið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af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okkar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viðhorfum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ákvörðunum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og</a:t>
            </a:r>
          </a:p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athöfnum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eiga</a:t>
            </a:r>
          </a:p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sér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rætur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í</a:t>
            </a:r>
            <a:endParaRPr lang="nb-NO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tilfinningum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okkar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4619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638472"/>
            <a:ext cx="10708048" cy="748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1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3824362f-b2be-4854-922b-8a05d15108ab" descr="69D7BC63-041F-46BD-A6AD-719F6333E1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1480"/>
            <a:ext cx="9144000" cy="1503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10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544" y="-1035496"/>
            <a:ext cx="10035450" cy="78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4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576" y="0"/>
            <a:ext cx="11045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4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0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4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561" y="-27384"/>
            <a:ext cx="10328077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951790" y="4151190"/>
            <a:ext cx="3240421" cy="179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Hamingjan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er til</a:t>
            </a:r>
          </a:p>
          <a:p>
            <a:pPr algn="l">
              <a:lnSpc>
                <a:spcPts val="3200"/>
              </a:lnSpc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og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hún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finnst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</a:t>
            </a:r>
            <a:endParaRPr lang="nb-NO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netinu</a:t>
            </a:r>
            <a:endParaRPr lang="nb-NO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05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grpSp>
        <p:nvGrpSpPr>
          <p:cNvPr id="105" name="Group 104"/>
          <p:cNvGrpSpPr/>
          <p:nvPr/>
        </p:nvGrpSpPr>
        <p:grpSpPr>
          <a:xfrm>
            <a:off x="971600" y="1412776"/>
            <a:ext cx="7679456" cy="4536504"/>
            <a:chOff x="0" y="0"/>
            <a:chExt cx="13987237" cy="6921500"/>
          </a:xfrm>
        </p:grpSpPr>
        <p:grpSp>
          <p:nvGrpSpPr>
            <p:cNvPr id="106" name="Group 105"/>
            <p:cNvGrpSpPr/>
            <p:nvPr/>
          </p:nvGrpSpPr>
          <p:grpSpPr>
            <a:xfrm>
              <a:off x="0" y="850900"/>
              <a:ext cx="13987237" cy="6038523"/>
              <a:chOff x="0" y="850900"/>
              <a:chExt cx="13987237" cy="6038523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10769600" y="2501900"/>
                <a:ext cx="2692400" cy="3086100"/>
                <a:chOff x="10769600" y="2501900"/>
                <a:chExt cx="2692400" cy="3086100"/>
              </a:xfrm>
            </p:grpSpPr>
            <p:sp>
              <p:nvSpPr>
                <p:cNvPr id="125" name="Arc 124"/>
                <p:cNvSpPr/>
                <p:nvPr/>
              </p:nvSpPr>
              <p:spPr>
                <a:xfrm rot="10800000">
                  <a:off x="10769600" y="2501900"/>
                  <a:ext cx="2692400" cy="3086100"/>
                </a:xfrm>
                <a:prstGeom prst="arc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1100"/>
                </a:p>
              </p:txBody>
            </p:sp>
            <p:sp>
              <p:nvSpPr>
                <p:cNvPr id="126" name="Arc 125"/>
                <p:cNvSpPr/>
                <p:nvPr/>
              </p:nvSpPr>
              <p:spPr>
                <a:xfrm rot="10800000" flipH="1">
                  <a:off x="10769600" y="2501900"/>
                  <a:ext cx="2692400" cy="3086100"/>
                </a:xfrm>
                <a:prstGeom prst="arc">
                  <a:avLst>
                    <a:gd name="adj1" fmla="val 16200000"/>
                    <a:gd name="adj2" fmla="val 20414115"/>
                  </a:avLst>
                </a:prstGeom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1100"/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>
                <a:off x="5384800" y="850900"/>
                <a:ext cx="5384800" cy="4851400"/>
                <a:chOff x="5384800" y="850900"/>
                <a:chExt cx="5384800" cy="3200400"/>
              </a:xfrm>
            </p:grpSpPr>
            <p:grpSp>
              <p:nvGrpSpPr>
                <p:cNvPr id="119" name="Group 118"/>
                <p:cNvGrpSpPr/>
                <p:nvPr/>
              </p:nvGrpSpPr>
              <p:grpSpPr>
                <a:xfrm>
                  <a:off x="8077200" y="965200"/>
                  <a:ext cx="2692400" cy="3086100"/>
                  <a:chOff x="8077200" y="965200"/>
                  <a:chExt cx="2692400" cy="3086100"/>
                </a:xfrm>
              </p:grpSpPr>
              <p:sp>
                <p:nvSpPr>
                  <p:cNvPr id="123" name="Arc 122"/>
                  <p:cNvSpPr/>
                  <p:nvPr/>
                </p:nvSpPr>
                <p:spPr>
                  <a:xfrm>
                    <a:off x="8077200" y="965200"/>
                    <a:ext cx="2692400" cy="3086100"/>
                  </a:xfrm>
                  <a:prstGeom prst="arc">
                    <a:avLst/>
                  </a:prstGeom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US" sz="1100"/>
                  </a:p>
                </p:txBody>
              </p:sp>
              <p:sp>
                <p:nvSpPr>
                  <p:cNvPr id="124" name="Arc 123"/>
                  <p:cNvSpPr/>
                  <p:nvPr/>
                </p:nvSpPr>
                <p:spPr>
                  <a:xfrm flipH="1">
                    <a:off x="8077200" y="965200"/>
                    <a:ext cx="2692400" cy="3086100"/>
                  </a:xfrm>
                  <a:prstGeom prst="arc">
                    <a:avLst/>
                  </a:prstGeom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US" sz="1100"/>
                  </a:p>
                </p:txBody>
              </p:sp>
            </p:grpSp>
            <p:grpSp>
              <p:nvGrpSpPr>
                <p:cNvPr id="120" name="Group 119"/>
                <p:cNvGrpSpPr/>
                <p:nvPr/>
              </p:nvGrpSpPr>
              <p:grpSpPr>
                <a:xfrm rot="10800000">
                  <a:off x="5384800" y="850900"/>
                  <a:ext cx="2692400" cy="3086100"/>
                  <a:chOff x="5384800" y="850900"/>
                  <a:chExt cx="2692400" cy="3086100"/>
                </a:xfrm>
              </p:grpSpPr>
              <p:sp>
                <p:nvSpPr>
                  <p:cNvPr id="121" name="Arc 120"/>
                  <p:cNvSpPr/>
                  <p:nvPr/>
                </p:nvSpPr>
                <p:spPr>
                  <a:xfrm>
                    <a:off x="5384800" y="850900"/>
                    <a:ext cx="2692400" cy="3086100"/>
                  </a:xfrm>
                  <a:prstGeom prst="arc">
                    <a:avLst/>
                  </a:prstGeom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US" sz="1100"/>
                  </a:p>
                </p:txBody>
              </p:sp>
              <p:sp>
                <p:nvSpPr>
                  <p:cNvPr id="122" name="Arc 121"/>
                  <p:cNvSpPr/>
                  <p:nvPr/>
                </p:nvSpPr>
                <p:spPr>
                  <a:xfrm flipH="1">
                    <a:off x="5384800" y="850900"/>
                    <a:ext cx="2692400" cy="3086100"/>
                  </a:xfrm>
                  <a:prstGeom prst="arc">
                    <a:avLst/>
                  </a:prstGeom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US" sz="1100"/>
                  </a:p>
                </p:txBody>
              </p:sp>
            </p:grpSp>
          </p:grpSp>
          <p:grpSp>
            <p:nvGrpSpPr>
              <p:cNvPr id="110" name="Group 109"/>
              <p:cNvGrpSpPr/>
              <p:nvPr/>
            </p:nvGrpSpPr>
            <p:grpSpPr>
              <a:xfrm rot="10800000">
                <a:off x="0" y="2527300"/>
                <a:ext cx="2692400" cy="3086100"/>
                <a:chOff x="0" y="2527300"/>
                <a:chExt cx="2692400" cy="3086100"/>
              </a:xfrm>
            </p:grpSpPr>
            <p:sp>
              <p:nvSpPr>
                <p:cNvPr id="117" name="Arc 116"/>
                <p:cNvSpPr/>
                <p:nvPr/>
              </p:nvSpPr>
              <p:spPr>
                <a:xfrm>
                  <a:off x="0" y="2527300"/>
                  <a:ext cx="2692400" cy="3086100"/>
                </a:xfrm>
                <a:prstGeom prst="arc">
                  <a:avLst>
                    <a:gd name="adj1" fmla="val 15300535"/>
                    <a:gd name="adj2" fmla="val 16160070"/>
                  </a:avLst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1100"/>
                </a:p>
              </p:txBody>
            </p:sp>
            <p:sp>
              <p:nvSpPr>
                <p:cNvPr id="118" name="Arc 117"/>
                <p:cNvSpPr/>
                <p:nvPr/>
              </p:nvSpPr>
              <p:spPr>
                <a:xfrm flipH="1">
                  <a:off x="0" y="2527300"/>
                  <a:ext cx="2692400" cy="3086100"/>
                </a:xfrm>
                <a:prstGeom prst="arc">
                  <a:avLst>
                    <a:gd name="adj1" fmla="val 16200000"/>
                    <a:gd name="adj2" fmla="val 94593"/>
                  </a:avLst>
                </a:prstGeom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1100"/>
                </a:p>
              </p:txBody>
            </p:sp>
          </p:grpSp>
          <p:grpSp>
            <p:nvGrpSpPr>
              <p:cNvPr id="111" name="Group 110"/>
              <p:cNvGrpSpPr/>
              <p:nvPr/>
            </p:nvGrpSpPr>
            <p:grpSpPr>
              <a:xfrm>
                <a:off x="2692400" y="1049565"/>
                <a:ext cx="2692400" cy="4678136"/>
                <a:chOff x="2692400" y="1049565"/>
                <a:chExt cx="2692400" cy="3086100"/>
              </a:xfrm>
            </p:grpSpPr>
            <p:sp>
              <p:nvSpPr>
                <p:cNvPr id="115" name="Arc 114"/>
                <p:cNvSpPr/>
                <p:nvPr/>
              </p:nvSpPr>
              <p:spPr>
                <a:xfrm>
                  <a:off x="2692400" y="1049565"/>
                  <a:ext cx="2692400" cy="3086100"/>
                </a:xfrm>
                <a:prstGeom prst="arc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1100"/>
                </a:p>
              </p:txBody>
            </p:sp>
            <p:sp>
              <p:nvSpPr>
                <p:cNvPr id="116" name="Arc 115"/>
                <p:cNvSpPr/>
                <p:nvPr/>
              </p:nvSpPr>
              <p:spPr>
                <a:xfrm flipH="1">
                  <a:off x="2692400" y="1049565"/>
                  <a:ext cx="2692400" cy="3086100"/>
                </a:xfrm>
                <a:prstGeom prst="arc">
                  <a:avLst>
                    <a:gd name="adj1" fmla="val 16174815"/>
                    <a:gd name="adj2" fmla="val 0"/>
                  </a:avLst>
                </a:prstGeom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1100"/>
                </a:p>
              </p:txBody>
            </p:sp>
          </p:grpSp>
          <p:cxnSp>
            <p:nvCxnSpPr>
              <p:cNvPr id="112" name="Straight Connector 111"/>
              <p:cNvCxnSpPr/>
              <p:nvPr/>
            </p:nvCxnSpPr>
            <p:spPr>
              <a:xfrm>
                <a:off x="2692400" y="3314701"/>
                <a:ext cx="0" cy="827999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10782300" y="3276601"/>
                <a:ext cx="0" cy="827999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 flipV="1">
                <a:off x="1296762" y="6889423"/>
                <a:ext cx="12690475" cy="0"/>
              </a:xfrm>
              <a:prstGeom prst="straightConnector1">
                <a:avLst/>
              </a:prstGeom>
              <a:ln w="57150" cmpd="sng">
                <a:tailEnd type="arrow"/>
              </a:ln>
              <a:effectLst>
                <a:outerShdw blurRad="40000" dist="48387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Straight Arrow Connector 106"/>
            <p:cNvCxnSpPr/>
            <p:nvPr/>
          </p:nvCxnSpPr>
          <p:spPr>
            <a:xfrm flipV="1">
              <a:off x="1311542" y="0"/>
              <a:ext cx="0" cy="6921500"/>
            </a:xfrm>
            <a:prstGeom prst="straightConnector1">
              <a:avLst/>
            </a:prstGeom>
            <a:ln w="57150" cmpd="sng">
              <a:tailEnd type="arrow"/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28" name="TextBox 127"/>
          <p:cNvSpPr txBox="1"/>
          <p:nvPr/>
        </p:nvSpPr>
        <p:spPr>
          <a:xfrm>
            <a:off x="4031942" y="404664"/>
            <a:ext cx="1080116" cy="503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Líðan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251520" y="191683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AED5F8"/>
                </a:solidFill>
                <a:latin typeface="Arial"/>
                <a:cs typeface="Arial"/>
              </a:rPr>
              <a:t>Góð</a:t>
            </a:r>
            <a:endParaRPr lang="en-US" sz="2400" dirty="0">
              <a:solidFill>
                <a:srgbClr val="AED5F8"/>
              </a:solidFill>
              <a:latin typeface="Arial"/>
              <a:cs typeface="Arial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-828600" y="479715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AED5F8"/>
                </a:solidFill>
                <a:latin typeface="Arial"/>
                <a:cs typeface="Arial"/>
              </a:rPr>
              <a:t>Slæ</a:t>
            </a:r>
            <a:r>
              <a:rPr lang="en-US" sz="2400" dirty="0" err="1">
                <a:solidFill>
                  <a:srgbClr val="AED5F8"/>
                </a:solidFill>
                <a:latin typeface="Arial"/>
                <a:cs typeface="Arial"/>
              </a:rPr>
              <a:t>m</a:t>
            </a:r>
            <a:endParaRPr lang="en-US" sz="2400" dirty="0">
              <a:solidFill>
                <a:srgbClr val="AED5F8"/>
              </a:solidFill>
              <a:latin typeface="Arial"/>
              <a:cs typeface="Arial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4175937" y="6165304"/>
            <a:ext cx="792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 smtClean="0">
                <a:solidFill>
                  <a:srgbClr val="AED5F8"/>
                </a:solidFill>
                <a:latin typeface="Arial"/>
                <a:cs typeface="Arial"/>
              </a:rPr>
              <a:t>Tími</a:t>
            </a:r>
            <a:endParaRPr lang="en-US" sz="2400" dirty="0">
              <a:solidFill>
                <a:srgbClr val="AED5F8"/>
              </a:solidFill>
              <a:latin typeface="Arial"/>
              <a:cs typeface="Arial"/>
            </a:endParaRPr>
          </a:p>
        </p:txBody>
      </p:sp>
      <p:cxnSp>
        <p:nvCxnSpPr>
          <p:cNvPr id="133" name="Straight Arrow Connector 132"/>
          <p:cNvCxnSpPr/>
          <p:nvPr/>
        </p:nvCxnSpPr>
        <p:spPr>
          <a:xfrm flipV="1">
            <a:off x="8280399" y="9880600"/>
            <a:ext cx="12708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V="1">
            <a:off x="8432799" y="10033000"/>
            <a:ext cx="12708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 flipV="1">
            <a:off x="8585199" y="10185400"/>
            <a:ext cx="12708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6" name="Rectangle 135"/>
          <p:cNvSpPr/>
          <p:nvPr/>
        </p:nvSpPr>
        <p:spPr>
          <a:xfrm>
            <a:off x="9828584" y="141277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b="1" dirty="0" err="1" smtClean="0">
                <a:latin typeface="Comic Sans MS" pitchFamily="66" charset="0"/>
                <a:cs typeface="Times New Roman" pitchFamily="18" charset="0"/>
              </a:rPr>
              <a:t>Eðli</a:t>
            </a:r>
            <a:r>
              <a:rPr lang="en-GB" b="1" dirty="0" smtClean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b="1" dirty="0" err="1" smtClean="0">
                <a:latin typeface="Comic Sans MS" pitchFamily="66" charset="0"/>
                <a:cs typeface="Times New Roman" pitchFamily="18" charset="0"/>
              </a:rPr>
              <a:t>tilfinninga</a:t>
            </a:r>
            <a:r>
              <a:rPr lang="en-GB" b="1" dirty="0" smtClean="0">
                <a:latin typeface="Comic Sans MS" pitchFamily="66" charset="0"/>
                <a:cs typeface="Times New Roman" pitchFamily="18" charset="0"/>
              </a:rPr>
              <a:t> – </a:t>
            </a:r>
            <a:r>
              <a:rPr lang="en-GB" b="1" dirty="0" err="1" smtClean="0">
                <a:latin typeface="Comic Sans MS" pitchFamily="66" charset="0"/>
                <a:cs typeface="Times New Roman" pitchFamily="18" charset="0"/>
              </a:rPr>
              <a:t>veikar</a:t>
            </a:r>
            <a:r>
              <a:rPr lang="en-GB" b="1" dirty="0" smtClean="0">
                <a:latin typeface="Comic Sans MS" pitchFamily="66" charset="0"/>
                <a:cs typeface="Times New Roman" pitchFamily="18" charset="0"/>
              </a:rPr>
              <a:t>  - </a:t>
            </a:r>
            <a:r>
              <a:rPr lang="en-GB" b="1" dirty="0" err="1" smtClean="0">
                <a:latin typeface="Comic Sans MS" pitchFamily="66" charset="0"/>
                <a:cs typeface="Times New Roman" pitchFamily="18" charset="0"/>
              </a:rPr>
              <a:t>sterkar</a:t>
            </a:r>
            <a:r>
              <a:rPr lang="en-GB" b="1" dirty="0" smtClean="0">
                <a:latin typeface="Comic Sans MS" pitchFamily="66" charset="0"/>
                <a:cs typeface="Times New Roman" pitchFamily="18" charset="0"/>
              </a:rPr>
              <a:t>.  </a:t>
            </a:r>
            <a:r>
              <a:rPr lang="en-GB" b="1" dirty="0" err="1" smtClean="0">
                <a:latin typeface="Comic Sans MS" pitchFamily="66" charset="0"/>
                <a:cs typeface="Times New Roman" pitchFamily="18" charset="0"/>
              </a:rPr>
              <a:t>Orkukrefjandi</a:t>
            </a:r>
            <a:r>
              <a:rPr lang="en-GB" b="1" dirty="0" smtClean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b="1" dirty="0" err="1" smtClean="0">
                <a:latin typeface="Comic Sans MS" pitchFamily="66" charset="0"/>
                <a:cs typeface="Times New Roman" pitchFamily="18" charset="0"/>
              </a:rPr>
              <a:t>og</a:t>
            </a:r>
            <a:r>
              <a:rPr lang="en-GB" b="1" dirty="0" smtClean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b="1" dirty="0" err="1" smtClean="0">
                <a:latin typeface="Comic Sans MS" pitchFamily="66" charset="0"/>
                <a:cs typeface="Times New Roman" pitchFamily="18" charset="0"/>
              </a:rPr>
              <a:t>orkugefandi</a:t>
            </a:r>
            <a:r>
              <a:rPr lang="en-GB" b="1" dirty="0" smtClean="0">
                <a:latin typeface="Comic Sans MS" pitchFamily="66" charset="0"/>
                <a:cs typeface="Times New Roman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12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0" y="841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s-IS"/>
          </a:p>
        </p:txBody>
      </p:sp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0" y="841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s-IS"/>
          </a:p>
        </p:txBody>
      </p:sp>
      <p:sp>
        <p:nvSpPr>
          <p:cNvPr id="635967" name="Line 63"/>
          <p:cNvSpPr>
            <a:spLocks noChangeShapeType="1"/>
          </p:cNvSpPr>
          <p:nvPr/>
        </p:nvSpPr>
        <p:spPr bwMode="auto">
          <a:xfrm rot="10800000" flipH="1">
            <a:off x="4710113" y="3500438"/>
            <a:ext cx="215900" cy="287337"/>
          </a:xfrm>
          <a:prstGeom prst="line">
            <a:avLst/>
          </a:prstGeom>
          <a:noFill/>
          <a:ln w="12700">
            <a:solidFill>
              <a:srgbClr val="769D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5968" name="Line 64"/>
          <p:cNvSpPr>
            <a:spLocks noChangeShapeType="1"/>
          </p:cNvSpPr>
          <p:nvPr/>
        </p:nvSpPr>
        <p:spPr bwMode="auto">
          <a:xfrm rot="10800000" flipH="1" flipV="1">
            <a:off x="4781550" y="4659313"/>
            <a:ext cx="217488" cy="288925"/>
          </a:xfrm>
          <a:prstGeom prst="line">
            <a:avLst/>
          </a:prstGeom>
          <a:noFill/>
          <a:ln w="12700">
            <a:solidFill>
              <a:srgbClr val="769D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5969" name="Line 65"/>
          <p:cNvSpPr>
            <a:spLocks noChangeShapeType="1"/>
          </p:cNvSpPr>
          <p:nvPr/>
        </p:nvSpPr>
        <p:spPr bwMode="auto">
          <a:xfrm rot="10800000" flipV="1">
            <a:off x="4033838" y="4659313"/>
            <a:ext cx="173037" cy="279400"/>
          </a:xfrm>
          <a:prstGeom prst="line">
            <a:avLst/>
          </a:prstGeom>
          <a:noFill/>
          <a:ln w="12700">
            <a:solidFill>
              <a:srgbClr val="769D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5970" name="Line 66"/>
          <p:cNvSpPr>
            <a:spLocks noChangeShapeType="1"/>
          </p:cNvSpPr>
          <p:nvPr/>
        </p:nvSpPr>
        <p:spPr bwMode="auto">
          <a:xfrm flipH="1">
            <a:off x="3514725" y="4225925"/>
            <a:ext cx="406400" cy="3175"/>
          </a:xfrm>
          <a:prstGeom prst="line">
            <a:avLst/>
          </a:prstGeom>
          <a:noFill/>
          <a:ln w="12700">
            <a:solidFill>
              <a:srgbClr val="769D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5971" name="Line 67"/>
          <p:cNvSpPr>
            <a:spLocks noChangeShapeType="1"/>
          </p:cNvSpPr>
          <p:nvPr/>
        </p:nvSpPr>
        <p:spPr bwMode="auto">
          <a:xfrm rot="10800000" flipH="1">
            <a:off x="4968875" y="4229100"/>
            <a:ext cx="406400" cy="3175"/>
          </a:xfrm>
          <a:prstGeom prst="line">
            <a:avLst/>
          </a:prstGeom>
          <a:noFill/>
          <a:ln w="12700">
            <a:solidFill>
              <a:srgbClr val="769D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5972" name="Line 68"/>
          <p:cNvSpPr>
            <a:spLocks noChangeShapeType="1"/>
          </p:cNvSpPr>
          <p:nvPr/>
        </p:nvSpPr>
        <p:spPr bwMode="auto">
          <a:xfrm flipH="1" flipV="1">
            <a:off x="3995738" y="3498850"/>
            <a:ext cx="185737" cy="298450"/>
          </a:xfrm>
          <a:prstGeom prst="line">
            <a:avLst/>
          </a:prstGeom>
          <a:noFill/>
          <a:ln w="12700">
            <a:solidFill>
              <a:srgbClr val="769D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5974" name="Line 70"/>
          <p:cNvSpPr>
            <a:spLocks noChangeShapeType="1"/>
          </p:cNvSpPr>
          <p:nvPr/>
        </p:nvSpPr>
        <p:spPr bwMode="auto">
          <a:xfrm rot="10800000" flipH="1">
            <a:off x="4860925" y="3419475"/>
            <a:ext cx="1265238" cy="581025"/>
          </a:xfrm>
          <a:prstGeom prst="line">
            <a:avLst/>
          </a:prstGeom>
          <a:noFill/>
          <a:ln w="12700">
            <a:solidFill>
              <a:srgbClr val="769D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5976" name="Line 72"/>
          <p:cNvSpPr>
            <a:spLocks noChangeShapeType="1"/>
          </p:cNvSpPr>
          <p:nvPr/>
        </p:nvSpPr>
        <p:spPr bwMode="auto">
          <a:xfrm rot="10800000">
            <a:off x="4427538" y="2708275"/>
            <a:ext cx="6350" cy="1066800"/>
          </a:xfrm>
          <a:prstGeom prst="line">
            <a:avLst/>
          </a:prstGeom>
          <a:noFill/>
          <a:ln w="12700">
            <a:solidFill>
              <a:srgbClr val="769D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5978" name="Line 74"/>
          <p:cNvSpPr>
            <a:spLocks noChangeShapeType="1"/>
          </p:cNvSpPr>
          <p:nvPr/>
        </p:nvSpPr>
        <p:spPr bwMode="auto">
          <a:xfrm>
            <a:off x="4452938" y="4706938"/>
            <a:ext cx="6350" cy="1066800"/>
          </a:xfrm>
          <a:prstGeom prst="line">
            <a:avLst/>
          </a:prstGeom>
          <a:noFill/>
          <a:ln w="12700">
            <a:solidFill>
              <a:srgbClr val="769D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5980" name="Line 76"/>
          <p:cNvSpPr>
            <a:spLocks noChangeShapeType="1"/>
          </p:cNvSpPr>
          <p:nvPr/>
        </p:nvSpPr>
        <p:spPr bwMode="auto">
          <a:xfrm flipH="1">
            <a:off x="2697163" y="4427538"/>
            <a:ext cx="1265237" cy="581025"/>
          </a:xfrm>
          <a:prstGeom prst="line">
            <a:avLst/>
          </a:prstGeom>
          <a:noFill/>
          <a:ln w="12700">
            <a:solidFill>
              <a:srgbClr val="769D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5982" name="Line 78"/>
          <p:cNvSpPr>
            <a:spLocks noChangeShapeType="1"/>
          </p:cNvSpPr>
          <p:nvPr/>
        </p:nvSpPr>
        <p:spPr bwMode="auto">
          <a:xfrm flipH="1" flipV="1">
            <a:off x="2786063" y="3479800"/>
            <a:ext cx="1216025" cy="527050"/>
          </a:xfrm>
          <a:prstGeom prst="line">
            <a:avLst/>
          </a:prstGeom>
          <a:noFill/>
          <a:ln w="12700">
            <a:solidFill>
              <a:srgbClr val="769D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5984" name="Line 80"/>
          <p:cNvSpPr>
            <a:spLocks noChangeShapeType="1"/>
          </p:cNvSpPr>
          <p:nvPr/>
        </p:nvSpPr>
        <p:spPr bwMode="auto">
          <a:xfrm rot="10800000" flipH="1" flipV="1">
            <a:off x="4929188" y="4498975"/>
            <a:ext cx="1257300" cy="498475"/>
          </a:xfrm>
          <a:prstGeom prst="line">
            <a:avLst/>
          </a:prstGeom>
          <a:noFill/>
          <a:ln w="12700">
            <a:solidFill>
              <a:srgbClr val="769D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5985" name="Text Box 81"/>
          <p:cNvSpPr txBox="1">
            <a:spLocks noChangeArrowheads="1"/>
          </p:cNvSpPr>
          <p:nvPr/>
        </p:nvSpPr>
        <p:spPr bwMode="auto">
          <a:xfrm>
            <a:off x="5724128" y="1930401"/>
            <a:ext cx="1944216" cy="7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ts val="1800"/>
              </a:lnSpc>
            </a:pPr>
            <a:r>
              <a:rPr lang="is-IS" sz="1800" dirty="0" smtClean="0">
                <a:solidFill>
                  <a:srgbClr val="AED5F8"/>
                </a:solidFill>
                <a:latin typeface="Arial" charset="0"/>
              </a:rPr>
              <a:t>Sú sem </a:t>
            </a:r>
            <a:r>
              <a:rPr lang="en-US" sz="1800" dirty="0" err="1" smtClean="0">
                <a:solidFill>
                  <a:srgbClr val="AED5F8"/>
                </a:solidFill>
                <a:latin typeface="Arial" charset="0"/>
              </a:rPr>
              <a:t>er</a:t>
            </a:r>
            <a:r>
              <a:rPr lang="en-US" sz="1800" dirty="0" smtClean="0">
                <a:solidFill>
                  <a:srgbClr val="AED5F8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AED5F8"/>
                </a:solidFill>
                <a:latin typeface="Arial" charset="0"/>
              </a:rPr>
              <a:t>t.d</a:t>
            </a:r>
            <a:r>
              <a:rPr lang="en-US" sz="1800" dirty="0" smtClean="0">
                <a:solidFill>
                  <a:srgbClr val="AED5F8"/>
                </a:solidFill>
                <a:latin typeface="Arial" charset="0"/>
              </a:rPr>
              <a:t>. </a:t>
            </a:r>
            <a:r>
              <a:rPr lang="en-US" sz="1800" dirty="0" err="1" smtClean="0">
                <a:solidFill>
                  <a:srgbClr val="AED5F8"/>
                </a:solidFill>
                <a:latin typeface="Arial" charset="0"/>
              </a:rPr>
              <a:t>hamingjusöm</a:t>
            </a:r>
            <a:r>
              <a:rPr lang="en-US" sz="1800" dirty="0" smtClean="0">
                <a:solidFill>
                  <a:srgbClr val="AED5F8"/>
                </a:solidFill>
                <a:latin typeface="Arial" charset="0"/>
              </a:rPr>
              <a:t> </a:t>
            </a:r>
          </a:p>
          <a:p>
            <a:pPr algn="l">
              <a:lnSpc>
                <a:spcPts val="1800"/>
              </a:lnSpc>
            </a:pPr>
            <a:r>
              <a:rPr lang="en-US" sz="1800" dirty="0" err="1" smtClean="0">
                <a:solidFill>
                  <a:srgbClr val="AED5F8"/>
                </a:solidFill>
                <a:latin typeface="Arial" charset="0"/>
              </a:rPr>
              <a:t>eða</a:t>
            </a:r>
            <a:r>
              <a:rPr lang="en-US" sz="1800" dirty="0" smtClean="0">
                <a:solidFill>
                  <a:srgbClr val="AED5F8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AED5F8"/>
                </a:solidFill>
                <a:latin typeface="Arial" charset="0"/>
              </a:rPr>
              <a:t>leið</a:t>
            </a:r>
            <a:endParaRPr lang="en-US" sz="1800" dirty="0">
              <a:solidFill>
                <a:srgbClr val="AED5F8"/>
              </a:solidFill>
              <a:latin typeface="Arial" charset="0"/>
            </a:endParaRPr>
          </a:p>
        </p:txBody>
      </p:sp>
      <p:sp>
        <p:nvSpPr>
          <p:cNvPr id="635986" name="Text Box 82"/>
          <p:cNvSpPr txBox="1">
            <a:spLocks noChangeArrowheads="1"/>
          </p:cNvSpPr>
          <p:nvPr/>
        </p:nvSpPr>
        <p:spPr bwMode="auto">
          <a:xfrm>
            <a:off x="6876256" y="3789363"/>
            <a:ext cx="1124744" cy="7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ts val="1800"/>
              </a:lnSpc>
            </a:pPr>
            <a:r>
              <a:rPr lang="is-IS" sz="1800" dirty="0">
                <a:solidFill>
                  <a:srgbClr val="AED5F8"/>
                </a:solidFill>
                <a:latin typeface="Arial" charset="0"/>
              </a:rPr>
              <a:t>Nánir </a:t>
            </a:r>
          </a:p>
          <a:p>
            <a:pPr algn="l">
              <a:lnSpc>
                <a:spcPts val="1800"/>
              </a:lnSpc>
            </a:pPr>
            <a:r>
              <a:rPr lang="is-IS" sz="1800" dirty="0">
                <a:solidFill>
                  <a:srgbClr val="AED5F8"/>
                </a:solidFill>
                <a:latin typeface="Arial" charset="0"/>
              </a:rPr>
              <a:t>ættingjar</a:t>
            </a:r>
          </a:p>
          <a:p>
            <a:pPr algn="l">
              <a:lnSpc>
                <a:spcPts val="1800"/>
              </a:lnSpc>
            </a:pPr>
            <a:r>
              <a:rPr lang="is-IS" sz="1800" dirty="0">
                <a:solidFill>
                  <a:srgbClr val="AED5F8"/>
                </a:solidFill>
                <a:latin typeface="Arial" charset="0"/>
              </a:rPr>
              <a:t>s.s. börn</a:t>
            </a:r>
            <a:endParaRPr lang="en-US" sz="1800" dirty="0">
              <a:solidFill>
                <a:srgbClr val="AED5F8"/>
              </a:solidFill>
              <a:latin typeface="Arial" charset="0"/>
            </a:endParaRPr>
          </a:p>
        </p:txBody>
      </p:sp>
      <p:sp>
        <p:nvSpPr>
          <p:cNvPr id="635987" name="Text Box 83"/>
          <p:cNvSpPr txBox="1">
            <a:spLocks noChangeArrowheads="1"/>
          </p:cNvSpPr>
          <p:nvPr/>
        </p:nvSpPr>
        <p:spPr bwMode="auto">
          <a:xfrm>
            <a:off x="5608133" y="5946775"/>
            <a:ext cx="992692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ts val="1800"/>
              </a:lnSpc>
            </a:pPr>
            <a:r>
              <a:rPr lang="is-IS" sz="1800" dirty="0">
                <a:solidFill>
                  <a:srgbClr val="AED5F8"/>
                </a:solidFill>
                <a:latin typeface="Arial" charset="0"/>
              </a:rPr>
              <a:t>Vinir og</a:t>
            </a:r>
          </a:p>
          <a:p>
            <a:pPr algn="l">
              <a:lnSpc>
                <a:spcPts val="1800"/>
              </a:lnSpc>
            </a:pPr>
            <a:r>
              <a:rPr lang="is-IS" sz="1800" dirty="0">
                <a:solidFill>
                  <a:srgbClr val="AED5F8"/>
                </a:solidFill>
                <a:latin typeface="Arial" charset="0"/>
              </a:rPr>
              <a:t>aðrir</a:t>
            </a:r>
            <a:endParaRPr lang="en-US" sz="1800" dirty="0">
              <a:solidFill>
                <a:srgbClr val="AED5F8"/>
              </a:solidFill>
              <a:latin typeface="Arial" charset="0"/>
            </a:endParaRPr>
          </a:p>
        </p:txBody>
      </p:sp>
      <p:sp>
        <p:nvSpPr>
          <p:cNvPr id="635989" name="Line 85"/>
          <p:cNvSpPr>
            <a:spLocks noChangeShapeType="1"/>
          </p:cNvSpPr>
          <p:nvPr/>
        </p:nvSpPr>
        <p:spPr bwMode="auto">
          <a:xfrm flipH="1">
            <a:off x="6324600" y="4211638"/>
            <a:ext cx="576263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5990" name="Line 86"/>
          <p:cNvSpPr>
            <a:spLocks noChangeShapeType="1"/>
          </p:cNvSpPr>
          <p:nvPr/>
        </p:nvSpPr>
        <p:spPr bwMode="auto">
          <a:xfrm flipH="1">
            <a:off x="4984750" y="6215063"/>
            <a:ext cx="576263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4568825" y="2292350"/>
            <a:ext cx="1079500" cy="1416050"/>
            <a:chOff x="4568825" y="2292350"/>
            <a:chExt cx="1079500" cy="1416050"/>
          </a:xfrm>
        </p:grpSpPr>
        <p:sp>
          <p:nvSpPr>
            <p:cNvPr id="29737" name="Line 84"/>
            <p:cNvSpPr>
              <a:spLocks noChangeShapeType="1"/>
            </p:cNvSpPr>
            <p:nvPr/>
          </p:nvSpPr>
          <p:spPr bwMode="auto">
            <a:xfrm flipH="1">
              <a:off x="4568825" y="2916238"/>
              <a:ext cx="0" cy="79216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8" name="Line 87"/>
            <p:cNvSpPr>
              <a:spLocks noChangeShapeType="1"/>
            </p:cNvSpPr>
            <p:nvPr/>
          </p:nvSpPr>
          <p:spPr bwMode="auto">
            <a:xfrm flipV="1">
              <a:off x="4568825" y="2292350"/>
              <a:ext cx="1079500" cy="62388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0898" name="Picture 2" descr="http://cache.gettyimages.com/xc/80730430.jpg?v=1&amp;c=CFW&amp;k=2&amp;d=2B677D62AA989FCE7EADC07045F72082E30A760B0D811297"/>
          <p:cNvPicPr>
            <a:picLocks noChangeAspect="1" noChangeArrowheads="1"/>
          </p:cNvPicPr>
          <p:nvPr/>
        </p:nvPicPr>
        <p:blipFill>
          <a:blip r:embed="rId3" cstate="print"/>
          <a:srcRect l="36112" r="24999" b="66601"/>
          <a:stretch>
            <a:fillRect/>
          </a:stretch>
        </p:blipFill>
        <p:spPr bwMode="auto">
          <a:xfrm>
            <a:off x="1928794" y="2928934"/>
            <a:ext cx="787141" cy="714380"/>
          </a:xfrm>
          <a:prstGeom prst="ellipse">
            <a:avLst/>
          </a:prstGeom>
          <a:noFill/>
          <a:ln w="12700">
            <a:solidFill>
              <a:srgbClr val="00B0F0"/>
            </a:solidFill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0900" name="Picture 4" descr="http://cache.gettyimages.com/xc/80730428.jpg?v=1&amp;c=CFW&amp;k=2&amp;d=2B677D62AA989FCEF8D633A119765A09E30A760B0D811297"/>
          <p:cNvPicPr>
            <a:picLocks noChangeAspect="1" noChangeArrowheads="1"/>
          </p:cNvPicPr>
          <p:nvPr/>
        </p:nvPicPr>
        <p:blipFill>
          <a:blip r:embed="rId4" cstate="print"/>
          <a:srcRect l="20751" t="11095" r="48122" b="31213"/>
          <a:stretch>
            <a:fillRect/>
          </a:stretch>
        </p:blipFill>
        <p:spPr bwMode="auto">
          <a:xfrm>
            <a:off x="4000496" y="1928802"/>
            <a:ext cx="785818" cy="732157"/>
          </a:xfrm>
          <a:prstGeom prst="ellipse">
            <a:avLst/>
          </a:prstGeom>
          <a:noFill/>
          <a:ln w="12700">
            <a:solidFill>
              <a:srgbClr val="00B0F0"/>
            </a:solidFill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4" name="ucPreview_imgMain" descr="http://cache.gettyimages.com/xc/79896224.jpg?v=1&amp;c=CFW&amp;k=2&amp;d=D0737A5D04A85D312860B7B6035BEDB9E30A760B0D811297"/>
          <p:cNvPicPr>
            <a:picLocks noChangeAspect="1" noChangeArrowheads="1"/>
          </p:cNvPicPr>
          <p:nvPr/>
        </p:nvPicPr>
        <p:blipFill>
          <a:blip r:embed="rId5" cstate="print"/>
          <a:srcRect l="10961" t="-3230" r="32671" b="18960"/>
          <a:stretch>
            <a:fillRect/>
          </a:stretch>
        </p:blipFill>
        <p:spPr bwMode="auto">
          <a:xfrm>
            <a:off x="2643206" y="3857628"/>
            <a:ext cx="785786" cy="785818"/>
          </a:xfrm>
          <a:prstGeom prst="ellipse">
            <a:avLst/>
          </a:prstGeom>
          <a:ln w="12700" cap="rnd">
            <a:solidFill>
              <a:srgbClr val="FFC000"/>
            </a:solidFill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5" name="ucPreview_imgMain" descr="http://cache.gettyimages.com/xc/sb10066907bk-001.jpg?v=1&amp;c=CFW&amp;k=2&amp;d=AE7D8592515903D8F9C44DA1133AAD5DC1FF1784B2E66A38E30A760B0D811297"/>
          <p:cNvPicPr>
            <a:picLocks noChangeAspect="1" noChangeArrowheads="1"/>
          </p:cNvPicPr>
          <p:nvPr/>
        </p:nvPicPr>
        <p:blipFill>
          <a:blip r:embed="rId6" cstate="print">
            <a:lum bright="-20000" contrast="10000"/>
          </a:blip>
          <a:srcRect l="7944" r="23715" b="6767"/>
          <a:stretch>
            <a:fillRect/>
          </a:stretch>
        </p:blipFill>
        <p:spPr bwMode="auto">
          <a:xfrm>
            <a:off x="3357554" y="4857760"/>
            <a:ext cx="742955" cy="785818"/>
          </a:xfrm>
          <a:prstGeom prst="ellipse">
            <a:avLst/>
          </a:prstGeom>
          <a:ln w="12700" cap="rnd">
            <a:solidFill>
              <a:srgbClr val="FFC000"/>
            </a:solidFill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6" name="ucPreview_imgMain" descr="http://cache.gettyimages.com/xc/sb10067446al-001.jpg?v=1&amp;c=CFW&amp;k=2&amp;d=AE7D8592515903D8BD9802345DE2C58D300E9A0371B5810BE30A760B0D811297"/>
          <p:cNvPicPr>
            <a:picLocks noChangeAspect="1" noChangeArrowheads="1"/>
          </p:cNvPicPr>
          <p:nvPr/>
        </p:nvPicPr>
        <p:blipFill>
          <a:blip r:embed="rId7" cstate="print"/>
          <a:srcRect l="8950" t="10376" r="12733" b="33300"/>
          <a:stretch>
            <a:fillRect/>
          </a:stretch>
        </p:blipFill>
        <p:spPr bwMode="auto">
          <a:xfrm>
            <a:off x="4848352" y="2786058"/>
            <a:ext cx="657982" cy="714380"/>
          </a:xfrm>
          <a:prstGeom prst="ellipse">
            <a:avLst/>
          </a:prstGeom>
          <a:noFill/>
          <a:ln w="12700">
            <a:solidFill>
              <a:srgbClr val="FFC000"/>
            </a:solidFill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7" name="ucPreview_imgMain" descr="http://cache.gettyimages.com/xc/sb10063626x-001.jpg?v=1&amp;c=CFW&amp;k=2&amp;d=AE7D8592515903D8AA13C2CBDEA5091AB8D88C246F05F6DC"/>
          <p:cNvPicPr>
            <a:picLocks noChangeAspect="1" noChangeArrowheads="1"/>
          </p:cNvPicPr>
          <p:nvPr/>
        </p:nvPicPr>
        <p:blipFill>
          <a:blip r:embed="rId8" cstate="print"/>
          <a:srcRect l="26837" t="1258" r="7887" b="43711"/>
          <a:stretch>
            <a:fillRect/>
          </a:stretch>
        </p:blipFill>
        <p:spPr bwMode="auto">
          <a:xfrm>
            <a:off x="6178334" y="2928934"/>
            <a:ext cx="822558" cy="785818"/>
          </a:xfrm>
          <a:prstGeom prst="ellipse">
            <a:avLst/>
          </a:prstGeom>
          <a:noFill/>
          <a:ln w="12700">
            <a:solidFill>
              <a:srgbClr val="00B0F0"/>
            </a:solidFill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8" name="ucPreview_imgMain" descr="http://cache.gettyimages.com/xc/sb10067761f-001.jpg?v=1&amp;c=CFW&amp;k=2&amp;d=AE7D8592515903D8C7C5F4CEE2E025A56C182A130201A94B"/>
          <p:cNvPicPr>
            <a:picLocks noChangeAspect="1" noChangeArrowheads="1"/>
          </p:cNvPicPr>
          <p:nvPr/>
        </p:nvPicPr>
        <p:blipFill>
          <a:blip r:embed="rId9" cstate="print"/>
          <a:srcRect l="24481" t="13314" r="24332" b="50000"/>
          <a:stretch>
            <a:fillRect/>
          </a:stretch>
        </p:blipFill>
        <p:spPr bwMode="auto">
          <a:xfrm>
            <a:off x="5452550" y="3857628"/>
            <a:ext cx="805412" cy="785818"/>
          </a:xfrm>
          <a:prstGeom prst="ellipse">
            <a:avLst/>
          </a:prstGeom>
          <a:noFill/>
          <a:ln w="12700">
            <a:solidFill>
              <a:srgbClr val="FFC000"/>
            </a:solidFill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31" descr="200522448-001"/>
          <p:cNvPicPr>
            <a:picLocks noChangeAspect="1" noChangeArrowheads="1"/>
          </p:cNvPicPr>
          <p:nvPr/>
        </p:nvPicPr>
        <p:blipFill>
          <a:blip r:embed="rId10" cstate="print"/>
          <a:srcRect l="8197" r="12739" b="41796"/>
          <a:stretch>
            <a:fillRect/>
          </a:stretch>
        </p:blipFill>
        <p:spPr bwMode="auto">
          <a:xfrm>
            <a:off x="3357554" y="2747971"/>
            <a:ext cx="720458" cy="752467"/>
          </a:xfrm>
          <a:prstGeom prst="flowChartConnector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3066" name="Picture 58" descr="http://cache.gettyimages.com/xt/sb10068883b-001.jpg?v=1&amp;g=PDI&amp;s=1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 l="6637" t="8824" r="7079" b="33823"/>
          <a:stretch>
            <a:fillRect/>
          </a:stretch>
        </p:blipFill>
        <p:spPr bwMode="auto">
          <a:xfrm>
            <a:off x="4929190" y="4929198"/>
            <a:ext cx="714380" cy="714380"/>
          </a:xfrm>
          <a:prstGeom prst="ellipse">
            <a:avLst/>
          </a:prstGeom>
          <a:noFill/>
          <a:ln w="12700">
            <a:solidFill>
              <a:srgbClr val="FFC000"/>
            </a:solidFill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3068" name="Picture 60" descr="http://cache.gettyimages.com/xt/sb10068854r-001.jpg?v=1&amp;g=PDI&amp;s=1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 t="4412" r="26991" b="47058"/>
          <a:stretch>
            <a:fillRect/>
          </a:stretch>
        </p:blipFill>
        <p:spPr bwMode="auto">
          <a:xfrm>
            <a:off x="6216664" y="4857760"/>
            <a:ext cx="785818" cy="785818"/>
          </a:xfrm>
          <a:prstGeom prst="ellipse">
            <a:avLst/>
          </a:prstGeom>
          <a:noFill/>
          <a:ln w="12700">
            <a:solidFill>
              <a:srgbClr val="00B0F0"/>
            </a:solidFill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3070" name="Picture 62" descr="http://cache.gettyimages.com/xt/sb10068502v-001.jpg?v=1&amp;g=PDI&amp;s=1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 l="6637" t="8824" r="13716" b="33823"/>
          <a:stretch>
            <a:fillRect/>
          </a:stretch>
        </p:blipFill>
        <p:spPr bwMode="auto">
          <a:xfrm>
            <a:off x="1928794" y="4792276"/>
            <a:ext cx="714380" cy="773912"/>
          </a:xfrm>
          <a:prstGeom prst="ellipse">
            <a:avLst/>
          </a:prstGeom>
          <a:noFill/>
          <a:ln w="12700">
            <a:solidFill>
              <a:srgbClr val="00B0F0"/>
            </a:solidFill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3072" name="Picture 64" descr="http://cache.gettyimages.com/xt/sb10066747e-001.jpg?v=1&amp;g=PDI&amp;s=1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 l="57351" t="6579" r="11766" b="40789"/>
          <a:stretch>
            <a:fillRect/>
          </a:stretch>
        </p:blipFill>
        <p:spPr bwMode="auto">
          <a:xfrm>
            <a:off x="4098724" y="5834101"/>
            <a:ext cx="687590" cy="714380"/>
          </a:xfrm>
          <a:prstGeom prst="ellipse">
            <a:avLst/>
          </a:prstGeom>
          <a:noFill/>
          <a:ln w="12700">
            <a:solidFill>
              <a:srgbClr val="00B0F0"/>
            </a:solidFill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3074" name="Picture 66" descr="http://cache.gettyimages.com/xt/80730327.jpg?v=1&amp;g=PDI&amp;s=1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 l="6579" t="4412" r="27631" b="47058"/>
          <a:stretch>
            <a:fillRect/>
          </a:stretch>
        </p:blipFill>
        <p:spPr bwMode="auto">
          <a:xfrm>
            <a:off x="4071934" y="3786190"/>
            <a:ext cx="779323" cy="857256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5" name="Rectangle 9"/>
          <p:cNvSpPr>
            <a:spLocks noChangeArrowheads="1"/>
          </p:cNvSpPr>
          <p:nvPr/>
        </p:nvSpPr>
        <p:spPr bwMode="auto">
          <a:xfrm>
            <a:off x="3275856" y="620688"/>
            <a:ext cx="2325542" cy="99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Tilfinningar</a:t>
            </a:r>
            <a:endParaRPr lang="nb-NO" sz="3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3200"/>
              </a:lnSpc>
            </a:pPr>
            <a:r>
              <a:rPr lang="nb-NO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eru</a:t>
            </a:r>
            <a:r>
              <a:rPr lang="nb-NO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smitandi</a:t>
            </a:r>
            <a:endParaRPr lang="nb-NO" sz="3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6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3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5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35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35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35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35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3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35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35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35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3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35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3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35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35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4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35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35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85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3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55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35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5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35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65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35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67" grpId="0" animBg="1"/>
      <p:bldP spid="635968" grpId="0" animBg="1"/>
      <p:bldP spid="635969" grpId="0" animBg="1"/>
      <p:bldP spid="635970" grpId="0" animBg="1"/>
      <p:bldP spid="635971" grpId="0" animBg="1"/>
      <p:bldP spid="635972" grpId="0" animBg="1"/>
      <p:bldP spid="635974" grpId="0" animBg="1"/>
      <p:bldP spid="635976" grpId="0" animBg="1"/>
      <p:bldP spid="635978" grpId="0" animBg="1"/>
      <p:bldP spid="635980" grpId="0" animBg="1"/>
      <p:bldP spid="635982" grpId="0" animBg="1"/>
      <p:bldP spid="635984" grpId="0" animBg="1"/>
      <p:bldP spid="635985" grpId="0"/>
      <p:bldP spid="635986" grpId="0"/>
      <p:bldP spid="635987" grpId="0"/>
      <p:bldP spid="635989" grpId="0" animBg="1"/>
      <p:bldP spid="63599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726001" y="4581264"/>
            <a:ext cx="1691998" cy="12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Blessuð</a:t>
            </a:r>
            <a:endParaRPr lang="nb-NO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börnin</a:t>
            </a:r>
            <a:endParaRPr lang="nb-NO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28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andidchatter.files.wordpress.com/2008/10/8-week-unborn-baby.jpg?w=320&amp;h=2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90"/>
            <a:ext cx="9144000" cy="687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841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s-I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841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s-IS"/>
          </a:p>
        </p:txBody>
      </p:sp>
      <p:graphicFrame>
        <p:nvGraphicFramePr>
          <p:cNvPr id="660489" name="Group 9"/>
          <p:cNvGraphicFramePr>
            <a:graphicFrameLocks noGrp="1"/>
          </p:cNvGraphicFramePr>
          <p:nvPr/>
        </p:nvGraphicFramePr>
        <p:xfrm>
          <a:off x="5770563" y="1876425"/>
          <a:ext cx="208280" cy="5181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s-I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60495" name="Group 15"/>
          <p:cNvGraphicFramePr>
            <a:graphicFrameLocks noGrp="1"/>
          </p:cNvGraphicFramePr>
          <p:nvPr/>
        </p:nvGraphicFramePr>
        <p:xfrm>
          <a:off x="233363" y="4981575"/>
          <a:ext cx="609600" cy="518160"/>
        </p:xfrm>
        <a:graphic>
          <a:graphicData uri="http://schemas.openxmlformats.org/drawingml/2006/table">
            <a:tbl>
              <a:tblPr/>
              <a:tblGrid>
                <a:gridCol w="609600"/>
              </a:tblGrid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s-I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2556064" y="920490"/>
            <a:ext cx="2592000" cy="100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2200"/>
              </a:lnSpc>
            </a:pPr>
            <a:r>
              <a:rPr lang="is-I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Börn eru alltaf ofurnæm á umhverfi sitt...</a:t>
            </a:r>
            <a:endParaRPr lang="nb-NO" sz="2400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4283968" y="5601811"/>
            <a:ext cx="3546256" cy="100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2200"/>
              </a:lnSpc>
            </a:pPr>
            <a:r>
              <a:rPr lang="is-I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... líka áður</a:t>
            </a:r>
          </a:p>
          <a:p>
            <a:pPr algn="l">
              <a:lnSpc>
                <a:spcPts val="2200"/>
              </a:lnSpc>
            </a:pPr>
            <a:r>
              <a:rPr lang="is-I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en þau komu í</a:t>
            </a:r>
          </a:p>
          <a:p>
            <a:pPr algn="l">
              <a:lnSpc>
                <a:spcPts val="2200"/>
              </a:lnSpc>
            </a:pPr>
            <a:r>
              <a:rPr lang="is-I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heiminn</a:t>
            </a:r>
            <a:endParaRPr lang="nb-NO" sz="2400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1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4469"/>
            <a:ext cx="13464480" cy="81639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19181" t="9270" r="25975" b="54204"/>
          <a:stretch/>
        </p:blipFill>
        <p:spPr>
          <a:xfrm rot="14102823">
            <a:off x="525044" y="1256450"/>
            <a:ext cx="2869757" cy="1907995"/>
          </a:xfrm>
          <a:prstGeom prst="rect">
            <a:avLst/>
          </a:prstGeom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755576" y="2772248"/>
            <a:ext cx="1994322" cy="65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Mikilvægt</a:t>
            </a:r>
            <a:endParaRPr lang="nb-NO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31577" y="3363938"/>
            <a:ext cx="360045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buClr>
                <a:srgbClr val="FFFFD1"/>
              </a:buClr>
              <a:buFont typeface="Arial" charset="0"/>
              <a:buChar char="•"/>
            </a:pPr>
            <a:r>
              <a:rPr lang="is-IS" sz="2000" dirty="0">
                <a:solidFill>
                  <a:srgbClr val="0066CC"/>
                </a:solidFill>
                <a:latin typeface="Arial" charset="0"/>
              </a:rPr>
              <a:t>  </a:t>
            </a:r>
            <a:r>
              <a:rPr lang="is-IS" sz="2000" dirty="0">
                <a:solidFill>
                  <a:srgbClr val="FFFFD1"/>
                </a:solidFill>
                <a:latin typeface="Arial" charset="0"/>
              </a:rPr>
              <a:t>Börn vita oftast miklu meira  </a:t>
            </a:r>
          </a:p>
          <a:p>
            <a:pPr algn="l">
              <a:buClr>
                <a:srgbClr val="006600"/>
              </a:buClr>
            </a:pPr>
            <a:r>
              <a:rPr lang="is-IS" sz="2000" dirty="0">
                <a:solidFill>
                  <a:srgbClr val="FFFFD1"/>
                </a:solidFill>
                <a:latin typeface="Arial" charset="0"/>
              </a:rPr>
              <a:t>   um það sem er í gangi en      </a:t>
            </a:r>
          </a:p>
          <a:p>
            <a:pPr algn="l">
              <a:buClr>
                <a:srgbClr val="006600"/>
              </a:buClr>
            </a:pPr>
            <a:r>
              <a:rPr lang="is-IS" sz="2000" dirty="0">
                <a:solidFill>
                  <a:srgbClr val="FFFFD1"/>
                </a:solidFill>
                <a:latin typeface="Arial" charset="0"/>
              </a:rPr>
              <a:t>   það sem við fullorðnu teljum  </a:t>
            </a:r>
          </a:p>
          <a:p>
            <a:pPr algn="l">
              <a:buClr>
                <a:srgbClr val="006600"/>
              </a:buClr>
            </a:pPr>
            <a:r>
              <a:rPr lang="is-IS" sz="2000" dirty="0">
                <a:solidFill>
                  <a:srgbClr val="FFFFD1"/>
                </a:solidFill>
                <a:latin typeface="Arial" charset="0"/>
              </a:rPr>
              <a:t>   að þau viti</a:t>
            </a:r>
          </a:p>
          <a:p>
            <a:pPr algn="l">
              <a:buClr>
                <a:srgbClr val="006600"/>
              </a:buClr>
            </a:pPr>
            <a:endParaRPr lang="is-IS" sz="400" dirty="0">
              <a:solidFill>
                <a:srgbClr val="FFFFD1"/>
              </a:solidFill>
              <a:latin typeface="Arial" charset="0"/>
            </a:endParaRPr>
          </a:p>
          <a:p>
            <a:pPr algn="l">
              <a:buFont typeface="Arial" charset="0"/>
              <a:buChar char="•"/>
            </a:pPr>
            <a:r>
              <a:rPr lang="is-IS" sz="2000" dirty="0">
                <a:solidFill>
                  <a:srgbClr val="FFFFD1"/>
                </a:solidFill>
                <a:latin typeface="Arial" charset="0"/>
              </a:rPr>
              <a:t>  Máttur ímyndunarafls barna  </a:t>
            </a:r>
          </a:p>
          <a:p>
            <a:pPr algn="l"/>
            <a:r>
              <a:rPr lang="is-IS" sz="2000" dirty="0">
                <a:solidFill>
                  <a:srgbClr val="FFFFD1"/>
                </a:solidFill>
                <a:latin typeface="Arial" charset="0"/>
              </a:rPr>
              <a:t>   er oft ógnvænlegri en </a:t>
            </a:r>
          </a:p>
          <a:p>
            <a:pPr algn="l"/>
            <a:r>
              <a:rPr lang="is-IS" sz="2000" dirty="0">
                <a:solidFill>
                  <a:srgbClr val="FFFFD1"/>
                </a:solidFill>
                <a:latin typeface="Arial" charset="0"/>
              </a:rPr>
              <a:t>   raunveruleikinn</a:t>
            </a:r>
          </a:p>
          <a:p>
            <a:pPr algn="l"/>
            <a:endParaRPr lang="is-IS" sz="800" dirty="0">
              <a:solidFill>
                <a:srgbClr val="FFFFD1"/>
              </a:solidFill>
              <a:latin typeface="Arial" charset="0"/>
            </a:endParaRPr>
          </a:p>
          <a:p>
            <a:pPr algn="l">
              <a:buFont typeface="Arial" charset="0"/>
              <a:buChar char="•"/>
            </a:pPr>
            <a:r>
              <a:rPr lang="is-IS" sz="2000" dirty="0">
                <a:solidFill>
                  <a:srgbClr val="FFFFD1"/>
                </a:solidFill>
                <a:latin typeface="Arial" charset="0"/>
              </a:rPr>
              <a:t>  Óvissa er álag</a:t>
            </a:r>
          </a:p>
          <a:p>
            <a:pPr>
              <a:buClr>
                <a:srgbClr val="006600"/>
              </a:buClr>
            </a:pPr>
            <a:r>
              <a:rPr lang="is-IS" sz="2000" dirty="0">
                <a:solidFill>
                  <a:srgbClr val="006600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27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9484" y="0"/>
            <a:ext cx="10319996" cy="7749480"/>
          </a:xfrm>
          <a:prstGeom prst="rect">
            <a:avLst/>
          </a:prstGeom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250825" y="1484313"/>
            <a:ext cx="878522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endParaRPr lang="en-GB" sz="3200">
              <a:solidFill>
                <a:schemeClr val="bg1"/>
              </a:solidFill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841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s-IS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0" y="841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s-IS"/>
          </a:p>
        </p:txBody>
      </p:sp>
      <p:graphicFrame>
        <p:nvGraphicFramePr>
          <p:cNvPr id="192526" name="Group 14"/>
          <p:cNvGraphicFramePr>
            <a:graphicFrameLocks noGrp="1"/>
          </p:cNvGraphicFramePr>
          <p:nvPr/>
        </p:nvGraphicFramePr>
        <p:xfrm>
          <a:off x="233363" y="4981575"/>
          <a:ext cx="609600" cy="518160"/>
        </p:xfrm>
        <a:graphic>
          <a:graphicData uri="http://schemas.openxmlformats.org/drawingml/2006/table">
            <a:tbl>
              <a:tblPr/>
              <a:tblGrid>
                <a:gridCol w="609600"/>
              </a:tblGrid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s-I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1259632" y="-1323528"/>
            <a:ext cx="4687888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ts val="2300"/>
              </a:lnSpc>
            </a:pPr>
            <a:r>
              <a:rPr lang="is-IS" sz="3600" dirty="0">
                <a:solidFill>
                  <a:srgbClr val="C00000"/>
                </a:solidFill>
                <a:latin typeface="Arial" charset="0"/>
              </a:rPr>
              <a:t>TENGSLAMYNDUN</a:t>
            </a:r>
          </a:p>
          <a:p>
            <a:pPr algn="ctr">
              <a:lnSpc>
                <a:spcPts val="2300"/>
              </a:lnSpc>
            </a:pPr>
            <a:r>
              <a:rPr lang="is-IS" sz="1700" dirty="0">
                <a:solidFill>
                  <a:srgbClr val="50C6E2"/>
                </a:solidFill>
                <a:latin typeface="Arial" charset="0"/>
              </a:rPr>
              <a:t>    </a:t>
            </a:r>
            <a:r>
              <a:rPr lang="is-IS" sz="1700" dirty="0">
                <a:solidFill>
                  <a:srgbClr val="249390"/>
                </a:solidFill>
                <a:latin typeface="Arial" charset="0"/>
              </a:rPr>
              <a:t>MIKILVÆGIR ÞÆTTIR Í FARI FORELDRA</a:t>
            </a:r>
            <a:r>
              <a:rPr lang="is-IS" sz="3600" dirty="0">
                <a:solidFill>
                  <a:srgbClr val="249390"/>
                </a:solidFill>
                <a:latin typeface="Arial" charset="0"/>
              </a:rPr>
              <a:t> </a:t>
            </a:r>
            <a:endParaRPr lang="en-US" sz="3600" dirty="0">
              <a:solidFill>
                <a:srgbClr val="249390"/>
              </a:solidFill>
              <a:latin typeface="Arial" charset="0"/>
            </a:endParaRPr>
          </a:p>
        </p:txBody>
      </p:sp>
      <p:sp>
        <p:nvSpPr>
          <p:cNvPr id="473094" name="Rectangle 6"/>
          <p:cNvSpPr>
            <a:spLocks noChangeArrowheads="1"/>
          </p:cNvSpPr>
          <p:nvPr/>
        </p:nvSpPr>
        <p:spPr bwMode="auto">
          <a:xfrm>
            <a:off x="9158362" y="4797152"/>
            <a:ext cx="687796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l">
              <a:spcBef>
                <a:spcPct val="20000"/>
              </a:spcBef>
              <a:buFontTx/>
              <a:buChar char="•"/>
            </a:pPr>
            <a:r>
              <a:rPr lang="is-IS" sz="2400" dirty="0" smtClean="0">
                <a:solidFill>
                  <a:srgbClr val="FFFFD1"/>
                </a:solidFill>
                <a:latin typeface="Arial" pitchFamily="34" charset="0"/>
                <a:cs typeface="Arial" pitchFamily="34" charset="0"/>
              </a:rPr>
              <a:t>Ef </a:t>
            </a:r>
            <a:r>
              <a:rPr lang="is-IS" sz="2400" dirty="0">
                <a:solidFill>
                  <a:srgbClr val="FFFFD1"/>
                </a:solidFill>
                <a:latin typeface="Arial" pitchFamily="34" charset="0"/>
                <a:cs typeface="Arial" pitchFamily="34" charset="0"/>
              </a:rPr>
              <a:t>þörfum barnsins er mætt getur það þróað viðvarandi traust til foreldra og umhverfisins</a:t>
            </a:r>
          </a:p>
          <a:p>
            <a:pPr marL="609600" indent="-609600" algn="l">
              <a:spcBef>
                <a:spcPct val="20000"/>
              </a:spcBef>
              <a:buFontTx/>
              <a:buChar char="•"/>
            </a:pPr>
            <a:r>
              <a:rPr lang="is-IS" sz="2400" dirty="0">
                <a:solidFill>
                  <a:srgbClr val="FFFFD1"/>
                </a:solidFill>
                <a:latin typeface="Arial" pitchFamily="34" charset="0"/>
                <a:cs typeface="Arial" pitchFamily="34" charset="0"/>
              </a:rPr>
              <a:t>Stuðlar að andlegu- og líkamlegri heilsu barnsins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10657" y="1713020"/>
            <a:ext cx="4572000" cy="1859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143000" lvl="2" indent="-228600" algn="l">
              <a:lnSpc>
                <a:spcPts val="2000"/>
              </a:lnSpc>
              <a:spcBef>
                <a:spcPct val="20000"/>
              </a:spcBef>
              <a:buClr>
                <a:schemeClr val="bg1"/>
              </a:buClr>
              <a:buFont typeface="Arial" pitchFamily="34" charset="0"/>
              <a:buChar char="•"/>
            </a:pPr>
            <a:r>
              <a:rPr lang="is-IS" sz="1600" dirty="0" smtClean="0">
                <a:solidFill>
                  <a:srgbClr val="DAA600"/>
                </a:solidFill>
                <a:latin typeface="Arial" charset="0"/>
              </a:rPr>
              <a:t>  </a:t>
            </a:r>
            <a:r>
              <a:rPr lang="is-IS" sz="1600" dirty="0" smtClean="0">
                <a:solidFill>
                  <a:schemeClr val="bg1"/>
                </a:solidFill>
                <a:latin typeface="Arial" charset="0"/>
              </a:rPr>
              <a:t>Næga athygli og umhyggju</a:t>
            </a:r>
          </a:p>
          <a:p>
            <a:pPr marL="1143000" lvl="2" indent="-228600" algn="l">
              <a:lnSpc>
                <a:spcPts val="2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is-IS" sz="1600" dirty="0" smtClean="0">
                <a:solidFill>
                  <a:schemeClr val="bg1"/>
                </a:solidFill>
                <a:latin typeface="Arial" charset="0"/>
              </a:rPr>
              <a:t>  Hjálp og vernd</a:t>
            </a:r>
          </a:p>
          <a:p>
            <a:pPr marL="1143000" lvl="2" indent="-228600" algn="l">
              <a:lnSpc>
                <a:spcPts val="2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is-IS" sz="1600" dirty="0" smtClean="0">
                <a:solidFill>
                  <a:schemeClr val="bg1"/>
                </a:solidFill>
                <a:latin typeface="Arial" charset="0"/>
              </a:rPr>
              <a:t>  Tilfinningalegt öryggi</a:t>
            </a:r>
          </a:p>
          <a:p>
            <a:pPr marL="1143000" lvl="2" indent="-228600" algn="l">
              <a:lnSpc>
                <a:spcPts val="2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is-IS" sz="1600" dirty="0" smtClean="0">
                <a:solidFill>
                  <a:schemeClr val="bg1"/>
                </a:solidFill>
                <a:latin typeface="Arial" charset="0"/>
              </a:rPr>
              <a:t>  Tilfinningalega nálægð</a:t>
            </a:r>
          </a:p>
          <a:p>
            <a:pPr marL="1143000" lvl="2" indent="-228600" algn="l">
              <a:lnSpc>
                <a:spcPts val="2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is-IS" sz="1600" dirty="0" smtClean="0">
                <a:solidFill>
                  <a:schemeClr val="bg1"/>
                </a:solidFill>
                <a:latin typeface="Arial" charset="0"/>
              </a:rPr>
              <a:t>  Nærveru og samvist</a:t>
            </a:r>
          </a:p>
          <a:p>
            <a:pPr marL="1143000" lvl="2" indent="-228600" algn="l">
              <a:lnSpc>
                <a:spcPts val="2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is-IS" sz="1600" dirty="0" smtClean="0">
                <a:solidFill>
                  <a:schemeClr val="bg1"/>
                </a:solidFill>
                <a:latin typeface="Arial" charset="0"/>
              </a:rPr>
              <a:t>  Fullnægingu þarfa sinna</a:t>
            </a:r>
            <a:endParaRPr lang="is-IS" sz="1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4245775" y="332656"/>
            <a:ext cx="3278553" cy="65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Tengslamyndun</a:t>
            </a:r>
            <a:endParaRPr lang="nb-NO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19181" t="9270" r="25975" b="54204"/>
          <a:stretch/>
        </p:blipFill>
        <p:spPr>
          <a:xfrm rot="14276459">
            <a:off x="6944579" y="2011641"/>
            <a:ext cx="2505391" cy="1665742"/>
          </a:xfrm>
          <a:prstGeom prst="rect">
            <a:avLst/>
          </a:prstGeom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598689" y="836712"/>
            <a:ext cx="687796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is-IS" sz="2400" dirty="0" smtClean="0">
                <a:solidFill>
                  <a:srgbClr val="FFFFD1"/>
                </a:solidFill>
                <a:latin typeface="Arial" charset="0"/>
              </a:rPr>
              <a:t>       Flestir </a:t>
            </a:r>
            <a:r>
              <a:rPr lang="is-IS" sz="2400" dirty="0">
                <a:solidFill>
                  <a:srgbClr val="FFFFD1"/>
                </a:solidFill>
                <a:latin typeface="Arial" charset="0"/>
              </a:rPr>
              <a:t>foreldrar hafa eðlislæga </a:t>
            </a:r>
            <a:endParaRPr lang="is-IS" sz="2400" dirty="0" smtClean="0">
              <a:solidFill>
                <a:srgbClr val="FFFFD1"/>
              </a:solidFill>
              <a:latin typeface="Arial" charset="0"/>
            </a:endParaRPr>
          </a:p>
          <a:p>
            <a:pPr algn="l">
              <a:spcBef>
                <a:spcPct val="20000"/>
              </a:spcBef>
            </a:pPr>
            <a:r>
              <a:rPr lang="is-IS" sz="2400" dirty="0">
                <a:solidFill>
                  <a:srgbClr val="FFFFD1"/>
                </a:solidFill>
                <a:latin typeface="Arial" charset="0"/>
              </a:rPr>
              <a:t> </a:t>
            </a:r>
            <a:r>
              <a:rPr lang="is-IS" sz="2400" dirty="0" smtClean="0">
                <a:solidFill>
                  <a:srgbClr val="FFFFD1"/>
                </a:solidFill>
                <a:latin typeface="Arial" charset="0"/>
              </a:rPr>
              <a:t>      hæfni </a:t>
            </a:r>
            <a:r>
              <a:rPr lang="is-IS" sz="2400" dirty="0">
                <a:solidFill>
                  <a:srgbClr val="FFFFD1"/>
                </a:solidFill>
                <a:latin typeface="Arial" charset="0"/>
              </a:rPr>
              <a:t>til að veita börnum sínum</a:t>
            </a:r>
            <a:r>
              <a:rPr lang="is-IS" sz="2400" dirty="0" smtClean="0">
                <a:solidFill>
                  <a:srgbClr val="FFFFD1"/>
                </a:solidFill>
                <a:latin typeface="Arial" charset="0"/>
              </a:rPr>
              <a:t>:</a:t>
            </a:r>
            <a:endParaRPr lang="is-IS" dirty="0">
              <a:solidFill>
                <a:srgbClr val="FFFFD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6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webpsykologen.no/innhold/Eksistensialisme-og-kri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16442" r="13750" b="13062"/>
          <a:stretch/>
        </p:blipFill>
        <p:spPr bwMode="auto">
          <a:xfrm>
            <a:off x="1835696" y="1483647"/>
            <a:ext cx="5616624" cy="554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585114" y="908702"/>
            <a:ext cx="2251754" cy="100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rgbClr val="FF6A05"/>
                </a:solidFill>
                <a:latin typeface="Arial" pitchFamily="34" charset="0"/>
                <a:cs typeface="Arial" pitchFamily="34" charset="0"/>
              </a:rPr>
              <a:t>Hamingjan</a:t>
            </a:r>
            <a:endParaRPr lang="nb-NO" sz="3600" dirty="0" smtClean="0">
              <a:solidFill>
                <a:srgbClr val="FF6A05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3200"/>
              </a:lnSpc>
            </a:pPr>
            <a:r>
              <a:rPr lang="nb-NO" sz="3600" dirty="0" smtClean="0">
                <a:solidFill>
                  <a:srgbClr val="FF6A05"/>
                </a:solidFill>
                <a:latin typeface="Arial" pitchFamily="34" charset="0"/>
                <a:cs typeface="Arial" pitchFamily="34" charset="0"/>
              </a:rPr>
              <a:t>sanna?</a:t>
            </a:r>
            <a:endParaRPr lang="nb-NO" sz="1800" dirty="0">
              <a:solidFill>
                <a:srgbClr val="FF6A05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58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553450"/>
          </a:xfrm>
          <a:prstGeom prst="rect">
            <a:avLst/>
          </a:prstGeom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2717540" y="3933056"/>
            <a:ext cx="3708920" cy="106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200"/>
              </a:lnSpc>
            </a:pPr>
            <a:r>
              <a:rPr lang="nb-NO" sz="3200" dirty="0" err="1" smtClean="0">
                <a:solidFill>
                  <a:schemeClr val="bg1"/>
                </a:solidFill>
                <a:latin typeface="Arial Narrow"/>
                <a:cs typeface="Arial Narrow"/>
              </a:rPr>
              <a:t>Hamingjan</a:t>
            </a:r>
            <a:r>
              <a:rPr lang="nb-NO" sz="3200" dirty="0" smtClean="0">
                <a:solidFill>
                  <a:schemeClr val="bg1"/>
                </a:solidFill>
                <a:latin typeface="Arial Narrow"/>
                <a:cs typeface="Arial Narrow"/>
              </a:rPr>
              <a:t> er </a:t>
            </a:r>
            <a:r>
              <a:rPr lang="nb-NO" sz="3200" dirty="0" err="1" smtClean="0">
                <a:solidFill>
                  <a:schemeClr val="bg1"/>
                </a:solidFill>
                <a:latin typeface="Arial Narrow"/>
                <a:cs typeface="Arial Narrow"/>
              </a:rPr>
              <a:t>eins</a:t>
            </a:r>
            <a:r>
              <a:rPr lang="nb-NO" sz="3200" dirty="0" smtClean="0">
                <a:solidFill>
                  <a:schemeClr val="bg1"/>
                </a:solidFill>
                <a:latin typeface="Arial Narrow"/>
                <a:cs typeface="Arial Narrow"/>
              </a:rPr>
              <a:t> og </a:t>
            </a:r>
            <a:r>
              <a:rPr lang="nb-NO" sz="3200" dirty="0" err="1" smtClean="0">
                <a:solidFill>
                  <a:schemeClr val="bg1"/>
                </a:solidFill>
                <a:latin typeface="Arial Narrow"/>
                <a:cs typeface="Arial Narrow"/>
              </a:rPr>
              <a:t>fiður</a:t>
            </a:r>
            <a:r>
              <a:rPr lang="nb-NO" sz="3200" dirty="0" smtClean="0">
                <a:solidFill>
                  <a:schemeClr val="bg1"/>
                </a:solidFill>
                <a:latin typeface="Arial Narrow"/>
                <a:cs typeface="Arial Narrow"/>
              </a:rPr>
              <a:t>…</a:t>
            </a:r>
          </a:p>
          <a:p>
            <a:pPr algn="ctr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3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is-I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181" t="9270" r="25975" b="54204"/>
          <a:stretch/>
        </p:blipFill>
        <p:spPr>
          <a:xfrm rot="15262094">
            <a:off x="4514476" y="4977964"/>
            <a:ext cx="2869757" cy="1907995"/>
          </a:xfrm>
          <a:prstGeom prst="rect">
            <a:avLst/>
          </a:prstGeom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411760" y="3933056"/>
            <a:ext cx="3708920" cy="147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200"/>
              </a:lnSpc>
            </a:pPr>
            <a:r>
              <a:rPr lang="nb-NO" sz="3200" dirty="0" smtClean="0">
                <a:solidFill>
                  <a:schemeClr val="bg1"/>
                </a:solidFill>
                <a:latin typeface="Arial Narrow"/>
                <a:cs typeface="Arial Narrow"/>
              </a:rPr>
              <a:t>…</a:t>
            </a:r>
            <a:r>
              <a:rPr lang="nb-NO" sz="3200" dirty="0" err="1" smtClean="0">
                <a:solidFill>
                  <a:schemeClr val="bg1"/>
                </a:solidFill>
                <a:latin typeface="Arial Narrow"/>
                <a:cs typeface="Arial Narrow"/>
              </a:rPr>
              <a:t>tilfinning</a:t>
            </a:r>
            <a:endParaRPr lang="nb-NO" sz="32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>
              <a:lnSpc>
                <a:spcPts val="3200"/>
              </a:lnSpc>
            </a:pPr>
            <a:r>
              <a:rPr lang="nb-NO" sz="3200" dirty="0" smtClean="0">
                <a:solidFill>
                  <a:schemeClr val="bg1"/>
                </a:solidFill>
                <a:latin typeface="Arial Narrow"/>
                <a:cs typeface="Arial Narrow"/>
              </a:rPr>
              <a:t>   </a:t>
            </a:r>
            <a:r>
              <a:rPr lang="nb-NO" sz="3200" dirty="0" err="1" smtClean="0">
                <a:solidFill>
                  <a:schemeClr val="bg1"/>
                </a:solidFill>
                <a:latin typeface="Arial Narrow"/>
                <a:cs typeface="Arial Narrow"/>
              </a:rPr>
              <a:t>sem</a:t>
            </a:r>
            <a:r>
              <a:rPr lang="nb-NO" sz="3200" dirty="0" smtClean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nb-NO" sz="3200" dirty="0" err="1" smtClean="0">
                <a:solidFill>
                  <a:schemeClr val="bg1"/>
                </a:solidFill>
                <a:latin typeface="Arial Narrow"/>
                <a:cs typeface="Arial Narrow"/>
              </a:rPr>
              <a:t>kemur</a:t>
            </a:r>
            <a:r>
              <a:rPr lang="nb-NO" sz="3200" dirty="0" smtClean="0">
                <a:solidFill>
                  <a:schemeClr val="bg1"/>
                </a:solidFill>
                <a:latin typeface="Arial Narrow"/>
                <a:cs typeface="Arial Narrow"/>
              </a:rPr>
              <a:t>, er og</a:t>
            </a:r>
          </a:p>
          <a:p>
            <a:pPr algn="ctr">
              <a:lnSpc>
                <a:spcPts val="3200"/>
              </a:lnSpc>
            </a:pPr>
            <a:r>
              <a:rPr lang="nb-NO" sz="3200" dirty="0" smtClean="0">
                <a:solidFill>
                  <a:schemeClr val="bg1"/>
                </a:solidFill>
                <a:latin typeface="Arial Narrow"/>
                <a:cs typeface="Arial Narrow"/>
              </a:rPr>
              <a:t>    fer</a:t>
            </a:r>
          </a:p>
          <a:p>
            <a:pPr algn="ctr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6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1623" r="19749" b="7804"/>
          <a:stretch/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181" t="9270" r="25975" b="54204"/>
          <a:stretch/>
        </p:blipFill>
        <p:spPr>
          <a:xfrm rot="14102823">
            <a:off x="708639" y="4640826"/>
            <a:ext cx="2869757" cy="19079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28571" l="30750" r="41500">
                        <a14:foregroundMark x1="70750" y1="45536" x2="70750" y2="45536"/>
                        <a14:backgroundMark x1="14500" y1="19196" x2="14500" y2="19196"/>
                        <a14:backgroundMark x1="20000" y1="21429" x2="20000" y2="21429"/>
                        <a14:backgroundMark x1="29750" y1="27232" x2="29750" y2="27232"/>
                        <a14:backgroundMark x1="26750" y1="20982" x2="26750" y2="20982"/>
                        <a14:backgroundMark x1="32500" y1="34821" x2="32500" y2="34821"/>
                        <a14:backgroundMark x1="26000" y1="35714" x2="26000" y2="35714"/>
                        <a14:backgroundMark x1="41500" y1="29911" x2="41500" y2="29911"/>
                        <a14:backgroundMark x1="47000" y1="26339" x2="47000" y2="26339"/>
                        <a14:backgroundMark x1="49250" y1="33929" x2="49250" y2="33929"/>
                        <a14:backgroundMark x1="53500" y1="36607" x2="53500" y2="36607"/>
                        <a14:backgroundMark x1="59750" y1="40625" x2="59750" y2="40625"/>
                        <a14:backgroundMark x1="58000" y1="25446" x2="58000" y2="25446"/>
                        <a14:backgroundMark x1="63000" y1="32143" x2="63000" y2="32143"/>
                        <a14:backgroundMark x1="70250" y1="29018" x2="70250" y2="29018"/>
                        <a14:backgroundMark x1="61750" y1="17411" x2="61750" y2="17411"/>
                        <a14:backgroundMark x1="80750" y1="25893" x2="80750" y2="25893"/>
                      </a14:backgroundRemoval>
                    </a14:imgEffect>
                  </a14:imgLayer>
                </a14:imgProps>
              </a:ext>
            </a:extLst>
          </a:blip>
          <a:srcRect l="30107" t="12489" r="58774" b="69973"/>
          <a:stretch/>
        </p:blipFill>
        <p:spPr>
          <a:xfrm>
            <a:off x="2519930" y="814581"/>
            <a:ext cx="1439998" cy="1299675"/>
          </a:xfrm>
          <a:prstGeom prst="rect">
            <a:avLst/>
          </a:prstGeom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47505" y="4460901"/>
            <a:ext cx="1944575" cy="220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200" dirty="0" err="1" smtClean="0">
                <a:solidFill>
                  <a:schemeClr val="bg1"/>
                </a:solidFill>
                <a:latin typeface="Arial Narrow"/>
                <a:cs typeface="Arial Narrow"/>
              </a:rPr>
              <a:t>Hamingjan</a:t>
            </a:r>
            <a:r>
              <a:rPr lang="nb-NO" sz="3200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endParaRPr lang="nb-NO" sz="32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l">
              <a:lnSpc>
                <a:spcPts val="3200"/>
              </a:lnSpc>
            </a:pPr>
            <a:r>
              <a:rPr lang="nb-NO" sz="3200" dirty="0" smtClean="0">
                <a:solidFill>
                  <a:schemeClr val="bg1"/>
                </a:solidFill>
                <a:latin typeface="Arial Narrow"/>
                <a:cs typeface="Arial Narrow"/>
              </a:rPr>
              <a:t>er </a:t>
            </a:r>
            <a:r>
              <a:rPr lang="nb-NO" sz="3200" dirty="0" err="1" smtClean="0">
                <a:solidFill>
                  <a:schemeClr val="bg1"/>
                </a:solidFill>
                <a:latin typeface="Arial Narrow"/>
                <a:cs typeface="Arial Narrow"/>
              </a:rPr>
              <a:t>mjög</a:t>
            </a:r>
            <a:r>
              <a:rPr lang="nb-NO" sz="3200" dirty="0" smtClean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</a:p>
          <a:p>
            <a:pPr algn="l">
              <a:lnSpc>
                <a:spcPts val="3200"/>
              </a:lnSpc>
            </a:pPr>
            <a:r>
              <a:rPr lang="nb-NO" sz="3200" dirty="0" err="1" smtClean="0">
                <a:solidFill>
                  <a:schemeClr val="bg1"/>
                </a:solidFill>
                <a:latin typeface="Arial Narrow"/>
                <a:cs typeface="Arial Narrow"/>
              </a:rPr>
              <a:t>persónuleg</a:t>
            </a:r>
            <a:endParaRPr lang="nb-NO" sz="32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l">
              <a:lnSpc>
                <a:spcPts val="3200"/>
              </a:lnSpc>
            </a:pPr>
            <a:r>
              <a:rPr lang="nb-NO" sz="3200" dirty="0" err="1" smtClean="0">
                <a:solidFill>
                  <a:schemeClr val="bg1"/>
                </a:solidFill>
                <a:latin typeface="Arial Narrow"/>
                <a:cs typeface="Arial Narrow"/>
              </a:rPr>
              <a:t>reynsla</a:t>
            </a:r>
            <a:endParaRPr lang="nb-NO" sz="32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l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94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807788" y="3717032"/>
            <a:ext cx="3528425" cy="220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Ef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uppskrift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að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hamingjunni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er til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þá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finnst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hún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líka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netinu</a:t>
            </a:r>
            <a:endParaRPr lang="nb-NO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17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80512" cy="6858000"/>
          </a:xfrm>
          <a:prstGeom prst="rect">
            <a:avLst/>
          </a:prstGeom>
          <a:gradFill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851920" y="5085166"/>
            <a:ext cx="2304256" cy="100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Eða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er …</a:t>
            </a:r>
          </a:p>
          <a:p>
            <a:pPr algn="l">
              <a:lnSpc>
                <a:spcPts val="3200"/>
              </a:lnSpc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23492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4850" y="398"/>
            <a:ext cx="11809312" cy="7686788"/>
          </a:xfrm>
          <a:prstGeom prst="rect">
            <a:avLst/>
          </a:prstGeom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419872" y="476672"/>
            <a:ext cx="3780022" cy="9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Hamingjan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er</a:t>
            </a:r>
          </a:p>
          <a:p>
            <a:pPr algn="l">
              <a:lnSpc>
                <a:spcPts val="3200"/>
              </a:lnSpc>
            </a:pP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fullur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bíll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af</a:t>
            </a:r>
            <a:r>
              <a:rPr lang="nb-NO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börnum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563887" y="1344358"/>
            <a:ext cx="2736305" cy="335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</a:pPr>
            <a:r>
              <a:rPr lang="nb-NO" sz="1400" dirty="0" smtClean="0">
                <a:solidFill>
                  <a:srgbClr val="FFFFD1"/>
                </a:solidFill>
                <a:latin typeface="Arial" pitchFamily="34" charset="0"/>
                <a:cs typeface="Arial" pitchFamily="34" charset="0"/>
              </a:rPr>
              <a:t>(Móðir í tímaritsviðtali) </a:t>
            </a:r>
          </a:p>
        </p:txBody>
      </p:sp>
    </p:spTree>
    <p:extLst>
      <p:ext uri="{BB962C8B-B14F-4D97-AF65-F5344CB8AC3E}">
        <p14:creationId xmlns:p14="http://schemas.microsoft.com/office/powerpoint/2010/main" val="206919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 smtClean="0"/>
          </a:p>
          <a:p>
            <a:endParaRPr lang="is-I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491880" y="4666135"/>
            <a:ext cx="2179746" cy="106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Væntingar</a:t>
            </a:r>
            <a:endParaRPr lang="nb-NO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3200"/>
              </a:lnSpc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og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kröfur</a:t>
            </a:r>
            <a:endParaRPr lang="nb-NO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3276872" y="692696"/>
            <a:ext cx="2179746" cy="310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Eigin</a:t>
            </a:r>
            <a:r>
              <a:rPr lang="nb-NO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væntingar</a:t>
            </a:r>
            <a:endParaRPr lang="nb-NO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3200"/>
              </a:lnSpc>
            </a:pPr>
            <a:endParaRPr lang="nb-NO" sz="1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3200"/>
              </a:lnSpc>
            </a:pPr>
            <a:r>
              <a:rPr lang="nb-NO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Væntingar</a:t>
            </a:r>
            <a:r>
              <a:rPr lang="nb-NO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>
              <a:lnSpc>
                <a:spcPts val="3200"/>
              </a:lnSpc>
            </a:pPr>
            <a:r>
              <a:rPr lang="nb-NO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Annarra</a:t>
            </a:r>
            <a:r>
              <a:rPr lang="nb-NO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>
              <a:lnSpc>
                <a:spcPts val="3200"/>
              </a:lnSpc>
            </a:pPr>
            <a:endParaRPr lang="nb-NO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3200"/>
              </a:lnSpc>
            </a:pPr>
            <a:r>
              <a:rPr lang="nb-NO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Vætingar</a:t>
            </a:r>
            <a:endParaRPr lang="nb-NO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3200"/>
              </a:lnSpc>
            </a:pPr>
            <a:r>
              <a:rPr lang="nb-NO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samfélagsis</a:t>
            </a:r>
            <a:endParaRPr lang="nb-NO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200"/>
              </a:lnSpc>
            </a:pPr>
            <a:endParaRPr lang="nb-NO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16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180528" y="-47086"/>
            <a:ext cx="9361040" cy="6905086"/>
          </a:xfrm>
          <a:prstGeom prst="rect">
            <a:avLst/>
          </a:prstGeom>
          <a:gradFill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599791" y="3275911"/>
            <a:ext cx="1980321" cy="51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2600"/>
              </a:lnSpc>
            </a:pP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Ég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verð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…”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627784" y="3789034"/>
            <a:ext cx="1872208" cy="1008118"/>
          </a:xfrm>
          <a:prstGeom prst="rect">
            <a:avLst/>
          </a:prstGeom>
          <a:solidFill>
            <a:srgbClr val="FBF2B3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3624" y="3861044"/>
            <a:ext cx="1878376" cy="865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000"/>
              </a:lnSpc>
            </a:pPr>
            <a:r>
              <a:rPr lang="is-IS" sz="18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Einstaklingurinn</a:t>
            </a:r>
          </a:p>
          <a:p>
            <a:pPr algn="l">
              <a:lnSpc>
                <a:spcPts val="2000"/>
              </a:lnSpc>
            </a:pPr>
            <a:r>
              <a:rPr lang="is-IS" sz="18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Erfðir</a:t>
            </a:r>
          </a:p>
          <a:p>
            <a:pPr algn="l">
              <a:lnSpc>
                <a:spcPts val="2000"/>
              </a:lnSpc>
            </a:pPr>
            <a:r>
              <a:rPr lang="is-IS" sz="18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Persónuleiki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899592" y="-891480"/>
            <a:ext cx="6970694" cy="84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2600"/>
              </a:lnSpc>
            </a:pP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Muna  -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við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erum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að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tala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um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hamingjuna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og</a:t>
            </a:r>
          </a:p>
          <a:p>
            <a:pPr algn="l">
              <a:lnSpc>
                <a:spcPts val="2600"/>
              </a:lnSpc>
            </a:pP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Þætti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sem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hafa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áhrif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hana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4633492" y="4941280"/>
            <a:ext cx="1871999" cy="1008000"/>
          </a:xfrm>
          <a:prstGeom prst="rect">
            <a:avLst/>
          </a:prstGeom>
          <a:solidFill>
            <a:srgbClr val="FBF2B3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79927" y="5019840"/>
            <a:ext cx="1339504" cy="865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000"/>
              </a:lnSpc>
            </a:pPr>
            <a:r>
              <a:rPr lang="is-IS" sz="18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Samfélagið</a:t>
            </a:r>
          </a:p>
          <a:p>
            <a:pPr algn="l">
              <a:lnSpc>
                <a:spcPts val="2000"/>
              </a:lnSpc>
            </a:pPr>
            <a:r>
              <a:rPr lang="is-IS" sz="18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Mennig</a:t>
            </a:r>
          </a:p>
          <a:p>
            <a:pPr algn="l">
              <a:lnSpc>
                <a:spcPts val="2000"/>
              </a:lnSpc>
            </a:pPr>
            <a:r>
              <a:rPr lang="is-IS" sz="18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Hefðir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4633493" y="3789152"/>
            <a:ext cx="1871999" cy="1008000"/>
          </a:xfrm>
          <a:prstGeom prst="rect">
            <a:avLst/>
          </a:prstGeom>
          <a:solidFill>
            <a:srgbClr val="FBF2B3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85428" y="3859946"/>
            <a:ext cx="1532240" cy="865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000"/>
              </a:lnSpc>
            </a:pPr>
            <a:r>
              <a:rPr lang="is-IS" sz="18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Fjölskyldan</a:t>
            </a:r>
          </a:p>
          <a:p>
            <a:pPr algn="l">
              <a:lnSpc>
                <a:spcPts val="2000"/>
              </a:lnSpc>
            </a:pPr>
            <a:r>
              <a:rPr lang="is-IS" sz="18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Fjárhagur</a:t>
            </a:r>
          </a:p>
          <a:p>
            <a:pPr algn="l">
              <a:lnSpc>
                <a:spcPts val="2000"/>
              </a:lnSpc>
            </a:pPr>
            <a:r>
              <a:rPr lang="is-IS" sz="18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Stuðningsnet</a:t>
            </a:r>
            <a:endParaRPr lang="en-US" sz="1800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2627785" y="4941294"/>
            <a:ext cx="1871999" cy="1007986"/>
          </a:xfrm>
          <a:prstGeom prst="rect">
            <a:avLst/>
          </a:prstGeom>
          <a:solidFill>
            <a:srgbClr val="FBF2B3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718718" y="5041465"/>
            <a:ext cx="1698715" cy="865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is-IS" sz="18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arkaðsöflin</a:t>
            </a:r>
          </a:p>
          <a:p>
            <a:pPr algn="l">
              <a:lnSpc>
                <a:spcPts val="2000"/>
              </a:lnSpc>
            </a:pPr>
            <a:r>
              <a:rPr lang="is-IS" sz="18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Hagsmunir</a:t>
            </a:r>
          </a:p>
          <a:p>
            <a:pPr algn="l">
              <a:lnSpc>
                <a:spcPts val="2000"/>
              </a:lnSpc>
            </a:pPr>
            <a:r>
              <a:rPr lang="is-IS" sz="18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Markaðsetning</a:t>
            </a:r>
            <a:endParaRPr lang="en-US" sz="1800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>
            <a:off x="0" y="8397552"/>
            <a:ext cx="262778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>
            <a:off x="6516216" y="8397552"/>
            <a:ext cx="262778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25144" y="2060848"/>
            <a:ext cx="49530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5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559" t="7387" r="14313" b="17613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25996" y="-47086"/>
            <a:ext cx="9169996" cy="6905086"/>
          </a:xfrm>
          <a:prstGeom prst="rect">
            <a:avLst/>
          </a:prstGeom>
          <a:gradFill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987824" y="4481276"/>
            <a:ext cx="3520180" cy="117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2600"/>
              </a:lnSpc>
            </a:pP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Skoðum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aðeins</a:t>
            </a:r>
            <a:endParaRPr lang="nb-NO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2600"/>
              </a:lnSpc>
            </a:pP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samfélagið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okkar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l">
              <a:lnSpc>
                <a:spcPts val="2600"/>
              </a:lnSpc>
            </a:pP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menninguna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og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hefðir</a:t>
            </a:r>
            <a:endParaRPr lang="nb-NO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899592" y="-1179512"/>
            <a:ext cx="6970694" cy="84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2600"/>
              </a:lnSpc>
            </a:pP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Muna  -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við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erum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að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tala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um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hamingjuna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og</a:t>
            </a:r>
          </a:p>
          <a:p>
            <a:pPr algn="l">
              <a:lnSpc>
                <a:spcPts val="2600"/>
              </a:lnSpc>
            </a:pP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Þætti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sem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hafa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áhrif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hana</a:t>
            </a: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-2556792" y="3861048"/>
            <a:ext cx="1475998" cy="899999"/>
          </a:xfrm>
          <a:prstGeom prst="rect">
            <a:avLst/>
          </a:prstGeom>
          <a:solidFill>
            <a:srgbClr val="FBF2B3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2497464" y="3867487"/>
            <a:ext cx="1339504" cy="865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000"/>
              </a:lnSpc>
            </a:pPr>
            <a:r>
              <a:rPr lang="is-IS" sz="18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Samfélagið</a:t>
            </a:r>
          </a:p>
          <a:p>
            <a:pPr algn="l">
              <a:lnSpc>
                <a:spcPts val="2000"/>
              </a:lnSpc>
            </a:pPr>
            <a:r>
              <a:rPr lang="is-IS" sz="18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Mennig</a:t>
            </a:r>
          </a:p>
          <a:p>
            <a:pPr algn="l">
              <a:lnSpc>
                <a:spcPts val="2000"/>
              </a:lnSpc>
            </a:pPr>
            <a:r>
              <a:rPr lang="is-IS" sz="18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Hefðir</a:t>
            </a:r>
          </a:p>
        </p:txBody>
      </p:sp>
      <p:cxnSp>
        <p:nvCxnSpPr>
          <p:cNvPr id="53" name="Straight Connector 52"/>
          <p:cNvCxnSpPr/>
          <p:nvPr/>
        </p:nvCxnSpPr>
        <p:spPr bwMode="auto">
          <a:xfrm>
            <a:off x="0" y="7821488"/>
            <a:ext cx="262778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>
            <a:off x="6516216" y="7821488"/>
            <a:ext cx="262778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6821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-2325" b="24968"/>
          <a:stretch/>
        </p:blipFill>
        <p:spPr>
          <a:xfrm>
            <a:off x="-72725" y="-138414"/>
            <a:ext cx="9541269" cy="699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5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7758" y="-243408"/>
            <a:ext cx="10811758" cy="72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582"/>
          <a:stretch/>
        </p:blipFill>
        <p:spPr>
          <a:xfrm>
            <a:off x="0" y="0"/>
            <a:ext cx="9144000" cy="726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9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878" t="8017" r="14826" b="10581"/>
          <a:stretch/>
        </p:blipFill>
        <p:spPr>
          <a:xfrm>
            <a:off x="1" y="0"/>
            <a:ext cx="9162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-7910" r="4386" b="11395"/>
          <a:stretch/>
        </p:blipFill>
        <p:spPr>
          <a:xfrm>
            <a:off x="-972616" y="1"/>
            <a:ext cx="10116617" cy="685800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5950280" y="1052736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is-I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851920" y="5085184"/>
            <a:ext cx="1728903" cy="65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200"/>
              </a:lnSpc>
            </a:pPr>
            <a:r>
              <a:rPr lang="nb-NO" sz="3200" dirty="0" err="1" smtClean="0">
                <a:solidFill>
                  <a:schemeClr val="bg1"/>
                </a:solidFill>
                <a:latin typeface="Arial Narrow"/>
                <a:cs typeface="Arial Narrow"/>
              </a:rPr>
              <a:t>Málið</a:t>
            </a:r>
            <a:r>
              <a:rPr lang="nb-NO" sz="3200" dirty="0" smtClean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nb-NO" sz="3200" dirty="0" err="1" smtClean="0">
                <a:solidFill>
                  <a:schemeClr val="bg1"/>
                </a:solidFill>
                <a:latin typeface="Arial Narrow"/>
                <a:cs typeface="Arial Narrow"/>
              </a:rPr>
              <a:t>dautt</a:t>
            </a:r>
            <a:endParaRPr lang="nb-NO" sz="320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42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8316" b="31220"/>
          <a:stretch/>
        </p:blipFill>
        <p:spPr>
          <a:xfrm flipH="1">
            <a:off x="0" y="0"/>
            <a:ext cx="9144001" cy="688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942" t="32538" r="41812" b="20828"/>
          <a:stretch/>
        </p:blipFill>
        <p:spPr>
          <a:xfrm>
            <a:off x="-108520" y="8703"/>
            <a:ext cx="9252520" cy="684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012328" y="4723416"/>
            <a:ext cx="3071339" cy="100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Nokkrum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árum</a:t>
            </a:r>
            <a:endParaRPr lang="nb-NO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3200"/>
              </a:lnSpc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síðar…</a:t>
            </a:r>
          </a:p>
          <a:p>
            <a:pPr algn="l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33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546" y="1"/>
            <a:ext cx="10252573" cy="692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843231" y="4666135"/>
            <a:ext cx="3457538" cy="106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Er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þetta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ekki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lífið</a:t>
            </a:r>
            <a:endParaRPr lang="nb-NO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3200"/>
              </a:lnSpc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og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hamingjan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l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04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660483" name="Rectangle 3"/>
          <p:cNvSpPr>
            <a:spLocks noChangeArrowheads="1"/>
          </p:cNvSpPr>
          <p:nvPr/>
        </p:nvSpPr>
        <p:spPr bwMode="auto">
          <a:xfrm>
            <a:off x="827088" y="333375"/>
            <a:ext cx="7239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endParaRPr lang="en-GB" sz="4800" b="1">
              <a:solidFill>
                <a:srgbClr val="DB701F"/>
              </a:solidFill>
            </a:endParaRPr>
          </a:p>
          <a:p>
            <a:pPr algn="ctr">
              <a:defRPr/>
            </a:pPr>
            <a:endParaRPr lang="is-IS" sz="4800" b="1">
              <a:solidFill>
                <a:srgbClr val="DB701F"/>
              </a:solidFill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1196975"/>
            <a:ext cx="878522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ts val="4500"/>
              </a:lnSpc>
              <a:spcBef>
                <a:spcPct val="20000"/>
              </a:spcBef>
              <a:buFontTx/>
              <a:buChar char="•"/>
            </a:pPr>
            <a:endParaRPr lang="en-GB" sz="3200">
              <a:solidFill>
                <a:schemeClr val="bg1"/>
              </a:solidFill>
            </a:endParaRPr>
          </a:p>
          <a:p>
            <a:pPr marL="609600" indent="-609600">
              <a:lnSpc>
                <a:spcPts val="4500"/>
              </a:lnSpc>
              <a:spcBef>
                <a:spcPct val="20000"/>
              </a:spcBef>
              <a:buFontTx/>
              <a:buChar char="•"/>
            </a:pPr>
            <a:endParaRPr lang="is-IS" sz="3200">
              <a:solidFill>
                <a:schemeClr val="bg1"/>
              </a:solidFill>
            </a:endParaRPr>
          </a:p>
          <a:p>
            <a:pPr marL="609600" indent="-609600">
              <a:spcBef>
                <a:spcPct val="20000"/>
              </a:spcBef>
              <a:buFontTx/>
              <a:buChar char="•"/>
            </a:pPr>
            <a:endParaRPr lang="is-IS" sz="3200">
              <a:solidFill>
                <a:schemeClr val="bg1"/>
              </a:solidFill>
            </a:endParaRPr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1187450" y="1557338"/>
            <a:ext cx="878522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endParaRPr lang="en-GB" sz="3200">
              <a:solidFill>
                <a:schemeClr val="bg1"/>
              </a:solidFill>
            </a:endParaRP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0" y="841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s-IS"/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0" y="841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s-IS"/>
          </a:p>
        </p:txBody>
      </p:sp>
      <p:graphicFrame>
        <p:nvGraphicFramePr>
          <p:cNvPr id="660489" name="Group 9"/>
          <p:cNvGraphicFramePr>
            <a:graphicFrameLocks noGrp="1"/>
          </p:cNvGraphicFramePr>
          <p:nvPr/>
        </p:nvGraphicFramePr>
        <p:xfrm>
          <a:off x="5770563" y="1876425"/>
          <a:ext cx="208280" cy="5181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s-I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60495" name="Group 15"/>
          <p:cNvGraphicFramePr>
            <a:graphicFrameLocks noGrp="1"/>
          </p:cNvGraphicFramePr>
          <p:nvPr/>
        </p:nvGraphicFramePr>
        <p:xfrm>
          <a:off x="233363" y="4981575"/>
          <a:ext cx="609600" cy="518160"/>
        </p:xfrm>
        <a:graphic>
          <a:graphicData uri="http://schemas.openxmlformats.org/drawingml/2006/table">
            <a:tbl>
              <a:tblPr/>
              <a:tblGrid>
                <a:gridCol w="609600"/>
              </a:tblGrid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s-I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2" name="Picture 4" descr="http://www.visualphotos.com/photo/1x2012170/young_people_drinking_beer_20000.jpg"/>
          <p:cNvPicPr>
            <a:picLocks noChangeAspect="1" noChangeArrowheads="1"/>
          </p:cNvPicPr>
          <p:nvPr/>
        </p:nvPicPr>
        <p:blipFill>
          <a:blip r:embed="rId3" cstate="print"/>
          <a:srcRect t="11734" b="21216"/>
          <a:stretch>
            <a:fillRect/>
          </a:stretch>
        </p:blipFill>
        <p:spPr bwMode="auto">
          <a:xfrm>
            <a:off x="1519238" y="3717627"/>
            <a:ext cx="6105525" cy="2879725"/>
          </a:xfrm>
          <a:prstGeom prst="rect">
            <a:avLst/>
          </a:prstGeom>
          <a:noFill/>
          <a:effectLst>
            <a:outerShdw blurRad="50800" dist="139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763688" y="3191278"/>
            <a:ext cx="5472608" cy="5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Það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kemur</a:t>
            </a:r>
            <a:r>
              <a:rPr lang="nb-NO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ekkert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fyrir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mig</a:t>
            </a: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6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741088" y="5076504"/>
            <a:ext cx="1661824" cy="65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eða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l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22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902" t="25185" r="27840" b="14385"/>
          <a:stretch/>
        </p:blipFill>
        <p:spPr>
          <a:xfrm>
            <a:off x="-1" y="-1"/>
            <a:ext cx="9144001" cy="699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1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8316" b="31220"/>
          <a:stretch/>
        </p:blipFill>
        <p:spPr>
          <a:xfrm flipH="1">
            <a:off x="9144000" y="1412776"/>
            <a:ext cx="9144001" cy="6881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43" t="10617" r="24050" b="40000"/>
          <a:stretch/>
        </p:blipFill>
        <p:spPr>
          <a:xfrm flipH="1">
            <a:off x="-3539546" y="5680"/>
            <a:ext cx="12683546" cy="685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7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081215" y="4293096"/>
            <a:ext cx="3150062" cy="141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Það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var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ekki</a:t>
            </a:r>
            <a:endParaRPr lang="nb-NO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fyrr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en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ég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fékk</a:t>
            </a:r>
            <a:endParaRPr lang="nb-NO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hjartaáfall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að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01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" y="1"/>
            <a:ext cx="9143412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448" t="4531" r="6580"/>
          <a:stretch/>
        </p:blipFill>
        <p:spPr>
          <a:xfrm>
            <a:off x="0" y="0"/>
            <a:ext cx="9195205" cy="803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2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586363" y="4242749"/>
            <a:ext cx="3971275" cy="141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að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ég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forgangs-</a:t>
            </a:r>
          </a:p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raðaði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lífi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mínu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upp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nýtt</a:t>
            </a: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13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23905" y="332656"/>
            <a:ext cx="2440207" cy="117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2600"/>
              </a:lnSpc>
            </a:pP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Er </a:t>
            </a: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hamingjan</a:t>
            </a:r>
            <a:endParaRPr lang="nb-NO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2600"/>
              </a:lnSpc>
            </a:pPr>
            <a:r>
              <a:rPr lang="nb-NO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heildareinkunn</a:t>
            </a:r>
            <a:endParaRPr lang="nb-NO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2600"/>
              </a:lnSpc>
            </a:pPr>
            <a:r>
              <a:rPr lang="nb-NO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fjölda þátta?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019401" y="1496200"/>
            <a:ext cx="6984776" cy="4896544"/>
            <a:chOff x="971600" y="1700808"/>
            <a:chExt cx="6984776" cy="4896544"/>
          </a:xfrm>
        </p:grpSpPr>
        <p:sp>
          <p:nvSpPr>
            <p:cNvPr id="4" name="Rectangle 3"/>
            <p:cNvSpPr/>
            <p:nvPr/>
          </p:nvSpPr>
          <p:spPr bwMode="auto">
            <a:xfrm>
              <a:off x="971600" y="1700808"/>
              <a:ext cx="1584176" cy="1080120"/>
            </a:xfrm>
            <a:prstGeom prst="rect">
              <a:avLst/>
            </a:prstGeom>
            <a:gradFill flip="none" rotWithShape="1">
              <a:gsLst>
                <a:gs pos="1000">
                  <a:srgbClr val="FFD2B3"/>
                </a:gs>
                <a:gs pos="90000">
                  <a:srgbClr val="FFFFFF"/>
                </a:gs>
              </a:gsLst>
              <a:lin ang="90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143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2771800" y="1700808"/>
              <a:ext cx="1584176" cy="1080120"/>
            </a:xfrm>
            <a:prstGeom prst="rect">
              <a:avLst/>
            </a:prstGeom>
            <a:gradFill flip="none" rotWithShape="1">
              <a:gsLst>
                <a:gs pos="1000">
                  <a:srgbClr val="FFD2B3"/>
                </a:gs>
                <a:gs pos="90000">
                  <a:srgbClr val="FFFFFF"/>
                </a:gs>
              </a:gsLst>
              <a:lin ang="90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143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572000" y="1700808"/>
              <a:ext cx="1584176" cy="1080120"/>
            </a:xfrm>
            <a:prstGeom prst="rect">
              <a:avLst/>
            </a:prstGeom>
            <a:gradFill flip="none" rotWithShape="1">
              <a:gsLst>
                <a:gs pos="1000">
                  <a:srgbClr val="FFD2B3"/>
                </a:gs>
                <a:gs pos="90000">
                  <a:srgbClr val="FFFFFF"/>
                </a:gs>
              </a:gsLst>
              <a:lin ang="90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143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372200" y="1700808"/>
              <a:ext cx="1584176" cy="1080120"/>
            </a:xfrm>
            <a:prstGeom prst="rect">
              <a:avLst/>
            </a:prstGeom>
            <a:gradFill flip="none" rotWithShape="1">
              <a:gsLst>
                <a:gs pos="1000">
                  <a:srgbClr val="FFD2B3"/>
                </a:gs>
                <a:gs pos="90000">
                  <a:srgbClr val="FFFFFF"/>
                </a:gs>
              </a:gsLst>
              <a:lin ang="90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143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971600" y="2972949"/>
              <a:ext cx="1584176" cy="1080120"/>
            </a:xfrm>
            <a:prstGeom prst="rect">
              <a:avLst/>
            </a:prstGeom>
            <a:gradFill flip="none" rotWithShape="1">
              <a:gsLst>
                <a:gs pos="1000">
                  <a:srgbClr val="FFD2B3"/>
                </a:gs>
                <a:gs pos="90000">
                  <a:srgbClr val="FFFFFF"/>
                </a:gs>
              </a:gsLst>
              <a:lin ang="90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143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771800" y="2972949"/>
              <a:ext cx="1584176" cy="1080120"/>
            </a:xfrm>
            <a:prstGeom prst="rect">
              <a:avLst/>
            </a:prstGeom>
            <a:gradFill flip="none" rotWithShape="1">
              <a:gsLst>
                <a:gs pos="1000">
                  <a:srgbClr val="FFD2B3"/>
                </a:gs>
                <a:gs pos="90000">
                  <a:srgbClr val="FFFFFF"/>
                </a:gs>
              </a:gsLst>
              <a:lin ang="90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143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572000" y="2972949"/>
              <a:ext cx="1584176" cy="1080120"/>
            </a:xfrm>
            <a:prstGeom prst="rect">
              <a:avLst/>
            </a:prstGeom>
            <a:gradFill flip="none" rotWithShape="1">
              <a:gsLst>
                <a:gs pos="1000">
                  <a:srgbClr val="FFD2B3"/>
                </a:gs>
                <a:gs pos="90000">
                  <a:srgbClr val="FFFFFF"/>
                </a:gs>
              </a:gsLst>
              <a:lin ang="90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143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6372200" y="2972949"/>
              <a:ext cx="1584176" cy="1080120"/>
            </a:xfrm>
            <a:prstGeom prst="rect">
              <a:avLst/>
            </a:prstGeom>
            <a:gradFill flip="none" rotWithShape="1">
              <a:gsLst>
                <a:gs pos="1000">
                  <a:srgbClr val="FFD2B3"/>
                </a:gs>
                <a:gs pos="90000">
                  <a:srgbClr val="FFFFFF"/>
                </a:gs>
              </a:gsLst>
              <a:lin ang="90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143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971600" y="4245090"/>
              <a:ext cx="1584176" cy="1080120"/>
            </a:xfrm>
            <a:prstGeom prst="rect">
              <a:avLst/>
            </a:prstGeom>
            <a:gradFill flip="none" rotWithShape="1">
              <a:gsLst>
                <a:gs pos="1000">
                  <a:srgbClr val="FFD2B3"/>
                </a:gs>
                <a:gs pos="90000">
                  <a:srgbClr val="FFFFFF"/>
                </a:gs>
              </a:gsLst>
              <a:lin ang="90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143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771800" y="4245090"/>
              <a:ext cx="1584176" cy="1080120"/>
            </a:xfrm>
            <a:prstGeom prst="rect">
              <a:avLst/>
            </a:prstGeom>
            <a:gradFill flip="none" rotWithShape="1">
              <a:gsLst>
                <a:gs pos="1000">
                  <a:srgbClr val="FFD2B3"/>
                </a:gs>
                <a:gs pos="90000">
                  <a:srgbClr val="FFFFFF"/>
                </a:gs>
              </a:gsLst>
              <a:lin ang="90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143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572000" y="4245090"/>
              <a:ext cx="1584176" cy="1080120"/>
            </a:xfrm>
            <a:prstGeom prst="rect">
              <a:avLst/>
            </a:prstGeom>
            <a:gradFill flip="none" rotWithShape="1">
              <a:gsLst>
                <a:gs pos="1000">
                  <a:srgbClr val="FFD2B3"/>
                </a:gs>
                <a:gs pos="90000">
                  <a:srgbClr val="FFFFFF"/>
                </a:gs>
              </a:gsLst>
              <a:lin ang="90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143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372200" y="4245090"/>
              <a:ext cx="1584176" cy="1080120"/>
            </a:xfrm>
            <a:prstGeom prst="rect">
              <a:avLst/>
            </a:prstGeom>
            <a:gradFill flip="none" rotWithShape="1">
              <a:gsLst>
                <a:gs pos="1000">
                  <a:srgbClr val="FFD2B3"/>
                </a:gs>
                <a:gs pos="90000">
                  <a:srgbClr val="FFFFFF"/>
                </a:gs>
              </a:gsLst>
              <a:lin ang="90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143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971600" y="5517232"/>
              <a:ext cx="1584176" cy="1080120"/>
            </a:xfrm>
            <a:prstGeom prst="rect">
              <a:avLst/>
            </a:prstGeom>
            <a:gradFill flip="none" rotWithShape="1">
              <a:gsLst>
                <a:gs pos="1000">
                  <a:srgbClr val="FFD2B3"/>
                </a:gs>
                <a:gs pos="90000">
                  <a:srgbClr val="FFFFFF"/>
                </a:gs>
              </a:gsLst>
              <a:lin ang="90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143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771800" y="5517232"/>
              <a:ext cx="1584176" cy="1080120"/>
            </a:xfrm>
            <a:prstGeom prst="rect">
              <a:avLst/>
            </a:prstGeom>
            <a:gradFill flip="none" rotWithShape="1">
              <a:gsLst>
                <a:gs pos="1000">
                  <a:srgbClr val="FFD2B3"/>
                </a:gs>
                <a:gs pos="90000">
                  <a:srgbClr val="FFFFFF"/>
                </a:gs>
              </a:gsLst>
              <a:lin ang="90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143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572000" y="5517232"/>
              <a:ext cx="1584176" cy="1080120"/>
            </a:xfrm>
            <a:prstGeom prst="rect">
              <a:avLst/>
            </a:prstGeom>
            <a:gradFill flip="none" rotWithShape="1">
              <a:gsLst>
                <a:gs pos="1000">
                  <a:srgbClr val="FFD2B3"/>
                </a:gs>
                <a:gs pos="90000">
                  <a:srgbClr val="FFFFFF"/>
                </a:gs>
              </a:gsLst>
              <a:lin ang="90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143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372200" y="5517232"/>
              <a:ext cx="1584176" cy="1080120"/>
            </a:xfrm>
            <a:prstGeom prst="rect">
              <a:avLst/>
            </a:prstGeom>
            <a:gradFill flip="none" rotWithShape="1">
              <a:gsLst>
                <a:gs pos="1000">
                  <a:srgbClr val="FFD2B3"/>
                </a:gs>
                <a:gs pos="90000">
                  <a:srgbClr val="FFFFFF"/>
                </a:gs>
              </a:gsLst>
              <a:lin ang="90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1143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15616" y="1702549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Fjárhagslegt</a:t>
            </a:r>
            <a:r>
              <a:rPr lang="en-US" sz="1800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öryggi</a:t>
            </a:r>
            <a:endParaRPr lang="en-US" sz="18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15816" y="170254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Perónuleiki</a:t>
            </a:r>
            <a:endParaRPr lang="en-US" sz="18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88024" y="170254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Góð</a:t>
            </a:r>
            <a:r>
              <a:rPr lang="en-US" sz="1800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heilsa</a:t>
            </a:r>
            <a:endParaRPr lang="en-US" sz="18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60232" y="170254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Atvinna</a:t>
            </a:r>
            <a:endParaRPr lang="en-US" sz="18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15616" y="292494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Menntun</a:t>
            </a:r>
            <a:endParaRPr lang="en-US" sz="18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15816" y="292668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Félagslegur</a:t>
            </a:r>
            <a:r>
              <a:rPr lang="en-US" sz="1800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stuðningur</a:t>
            </a:r>
            <a:endParaRPr lang="en-US" sz="18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16016" y="292494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Tengs</a:t>
            </a:r>
            <a:r>
              <a:rPr lang="en-US" sz="1800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við</a:t>
            </a:r>
            <a:r>
              <a:rPr lang="en-US" sz="1800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</a:p>
          <a:p>
            <a:pPr algn="l"/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sína</a:t>
            </a:r>
            <a:r>
              <a:rPr lang="en-US" sz="1800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nánustu</a:t>
            </a:r>
            <a:endParaRPr lang="en-US" sz="18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88224" y="2924944"/>
            <a:ext cx="864179" cy="503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Öryggi</a:t>
            </a:r>
            <a:endParaRPr lang="en-US" sz="18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87624" y="42210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Trú</a:t>
            </a:r>
            <a:r>
              <a:rPr lang="en-US" sz="1800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endParaRPr lang="en-US" sz="18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55605" y="424596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Sjálfsmynd</a:t>
            </a:r>
            <a:endParaRPr lang="en-US" sz="18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40720" y="42210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Næmi</a:t>
            </a:r>
            <a:r>
              <a:rPr lang="en-US" sz="1800" dirty="0" smtClean="0">
                <a:solidFill>
                  <a:srgbClr val="FF6600"/>
                </a:solidFill>
                <a:latin typeface="Arial"/>
                <a:cs typeface="Arial"/>
              </a:rPr>
              <a:t> á </a:t>
            </a:r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aðra</a:t>
            </a:r>
            <a:endParaRPr lang="en-US" sz="18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16216" y="4222829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Sjálfsþekking</a:t>
            </a:r>
            <a:endParaRPr lang="en-US" sz="1800" dirty="0" smtClean="0">
              <a:solidFill>
                <a:srgbClr val="FF6600"/>
              </a:solidFill>
              <a:latin typeface="Arial"/>
              <a:cs typeface="Arial"/>
            </a:endParaRPr>
          </a:p>
          <a:p>
            <a:pPr algn="l"/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og</a:t>
            </a:r>
            <a:r>
              <a:rPr lang="en-US" sz="1800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skoðun</a:t>
            </a:r>
            <a:endParaRPr lang="en-US" sz="18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15616" y="5518973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Að</a:t>
            </a:r>
            <a:r>
              <a:rPr lang="en-US" sz="1800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stalda</a:t>
            </a:r>
            <a:r>
              <a:rPr lang="en-US" sz="1800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</a:p>
          <a:p>
            <a:pPr algn="l"/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við</a:t>
            </a:r>
            <a:endParaRPr lang="en-US" sz="18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08632" y="550794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Heiðarleiki</a:t>
            </a:r>
            <a:endParaRPr lang="en-US" sz="18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16016" y="551723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Jákvæðni</a:t>
            </a:r>
            <a:endParaRPr lang="en-US" sz="18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88224" y="553759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FF6600"/>
                </a:solidFill>
                <a:latin typeface="Arial"/>
                <a:cs typeface="Arial"/>
              </a:rPr>
              <a:t>Áhugamál</a:t>
            </a:r>
            <a:endParaRPr lang="en-US" sz="18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2501770" y="6381328"/>
            <a:ext cx="4140460" cy="47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2600"/>
              </a:lnSpc>
            </a:pPr>
            <a:r>
              <a:rPr lang="nb-NO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Aðeins dæmi um mögulega þætti.  Ekki endanleg upptalning</a:t>
            </a:r>
          </a:p>
        </p:txBody>
      </p:sp>
    </p:spTree>
    <p:extLst>
      <p:ext uri="{BB962C8B-B14F-4D97-AF65-F5344CB8AC3E}">
        <p14:creationId xmlns:p14="http://schemas.microsoft.com/office/powerpoint/2010/main" val="308309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802598" y="4807993"/>
            <a:ext cx="3713618" cy="100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Gefum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okkur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tíma</a:t>
            </a:r>
            <a:endParaRPr lang="nb-NO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fyrir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okkur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sjálf</a:t>
            </a: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3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170982" y="2790907"/>
            <a:ext cx="3314996" cy="344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marL="571500" indent="-571500" algn="l">
              <a:lnSpc>
                <a:spcPts val="3200"/>
              </a:lnSpc>
              <a:buFont typeface="Arial" pitchFamily="34" charset="0"/>
              <a:buChar char="•"/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Staldra við</a:t>
            </a:r>
          </a:p>
          <a:p>
            <a:pPr marL="571500" indent="-571500" algn="l">
              <a:lnSpc>
                <a:spcPts val="3200"/>
              </a:lnSpc>
              <a:buFont typeface="Arial" pitchFamily="34" charset="0"/>
              <a:buChar char="•"/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Auðmýkt</a:t>
            </a:r>
          </a:p>
          <a:p>
            <a:pPr marL="571500" indent="-571500" algn="l">
              <a:lnSpc>
                <a:spcPts val="3200"/>
              </a:lnSpc>
              <a:buFont typeface="Arial" pitchFamily="34" charset="0"/>
              <a:buChar char="•"/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Þakklæti</a:t>
            </a:r>
          </a:p>
          <a:p>
            <a:pPr marL="571500" indent="-571500" algn="l">
              <a:lnSpc>
                <a:spcPts val="3200"/>
              </a:lnSpc>
              <a:buFont typeface="Arial" pitchFamily="34" charset="0"/>
              <a:buChar char="•"/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Jákvæðni</a:t>
            </a:r>
          </a:p>
          <a:p>
            <a:pPr marL="571500" indent="-571500" algn="l">
              <a:lnSpc>
                <a:spcPts val="3200"/>
              </a:lnSpc>
              <a:buFont typeface="Arial" pitchFamily="34" charset="0"/>
              <a:buChar char="•"/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Væntingar</a:t>
            </a:r>
          </a:p>
          <a:p>
            <a:pPr marL="571500" indent="-571500" algn="l">
              <a:lnSpc>
                <a:spcPts val="3200"/>
              </a:lnSpc>
              <a:buFont typeface="Arial" pitchFamily="34" charset="0"/>
              <a:buChar char="•"/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Sjálfsrækt og</a:t>
            </a:r>
          </a:p>
          <a:p>
            <a:pPr algn="l">
              <a:lnSpc>
                <a:spcPts val="3200"/>
              </a:lnSpc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rækta sína</a:t>
            </a:r>
          </a:p>
          <a:p>
            <a:pPr algn="l">
              <a:lnSpc>
                <a:spcPts val="3200"/>
              </a:lnSpc>
            </a:pPr>
            <a:r>
              <a:rPr lang="nb-NO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nánustu</a:t>
            </a:r>
            <a:r>
              <a:rPr lang="nb-NO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76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987824" y="4459904"/>
            <a:ext cx="3353661" cy="98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Verði hamingjan</a:t>
            </a:r>
          </a:p>
          <a:p>
            <a:pPr algn="l">
              <a:lnSpc>
                <a:spcPts val="3200"/>
              </a:lnSpc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þín!</a:t>
            </a: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49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6418" y="-243408"/>
            <a:ext cx="10732583" cy="7163999"/>
          </a:xfrm>
          <a:prstGeom prst="rect">
            <a:avLst/>
          </a:prstGeom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322869" y="3490159"/>
            <a:ext cx="2160240" cy="5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Takk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fyrir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16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692696"/>
            <a:ext cx="4283905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2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203848" y="4151190"/>
            <a:ext cx="2736304" cy="179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Skoðum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það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að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vera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manneskja</a:t>
            </a:r>
            <a:endParaRPr lang="nb-NO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17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2000">
                <a:srgbClr val="D34D08"/>
              </a:gs>
              <a:gs pos="20825">
                <a:srgbClr val="E95C07"/>
              </a:gs>
              <a:gs pos="92000">
                <a:srgbClr val="FF9A54"/>
              </a:gs>
              <a:gs pos="88000">
                <a:srgbClr val="FF8D3F"/>
              </a:gs>
              <a:gs pos="6000">
                <a:srgbClr val="BD3E0A"/>
              </a:gs>
              <a:gs pos="2000">
                <a:srgbClr val="90210E"/>
              </a:gs>
              <a:gs pos="100000">
                <a:srgbClr val="FFA669"/>
              </a:gs>
              <a:gs pos="57000">
                <a:srgbClr val="FF7110"/>
              </a:gs>
              <a:gs pos="79000">
                <a:srgbClr val="FF6A05"/>
              </a:gs>
              <a:gs pos="100000">
                <a:srgbClr val="C00000"/>
              </a:gs>
            </a:gsLst>
            <a:lin ang="17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s-I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347864" y="4653136"/>
            <a:ext cx="273630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218" tIns="53958" rIns="22218" bIns="107916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ts val="3200"/>
              </a:lnSpc>
            </a:pP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Hvaða</a:t>
            </a:r>
            <a:r>
              <a:rPr lang="nb-NO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þarfir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höfum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við</a:t>
            </a:r>
            <a:r>
              <a:rPr lang="nb-NO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ctr">
              <a:lnSpc>
                <a:spcPts val="200"/>
              </a:lnSpc>
            </a:pPr>
            <a:endParaRPr lang="nb-NO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59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34826</TotalTime>
  <Words>2265</Words>
  <Application>Microsoft Office PowerPoint</Application>
  <PresentationFormat>On-screen Show (4:3)</PresentationFormat>
  <Paragraphs>442</Paragraphs>
  <Slides>66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Lárus H. Blöndal</dc:creator>
  <cp:lastModifiedBy>Admin - Gunnar Gunnarsson</cp:lastModifiedBy>
  <cp:revision>2062</cp:revision>
  <cp:lastPrinted>2012-10-15T14:31:10Z</cp:lastPrinted>
  <dcterms:created xsi:type="dcterms:W3CDTF">2001-01-30T15:52:17Z</dcterms:created>
  <dcterms:modified xsi:type="dcterms:W3CDTF">2014-01-14T10:20:30Z</dcterms:modified>
</cp:coreProperties>
</file>